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307" r:id="rId3"/>
    <p:sldId id="303" r:id="rId4"/>
    <p:sldId id="304" r:id="rId5"/>
    <p:sldId id="299" r:id="rId6"/>
    <p:sldId id="308" r:id="rId7"/>
    <p:sldId id="306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8F"/>
    <a:srgbClr val="59534B"/>
    <a:srgbClr val="029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1" autoAdjust="0"/>
    <p:restoredTop sz="95848" autoAdjust="0"/>
  </p:normalViewPr>
  <p:slideViewPr>
    <p:cSldViewPr snapToGrid="0" snapToObjects="1" showGuides="1">
      <p:cViewPr>
        <p:scale>
          <a:sx n="150" d="100"/>
          <a:sy n="150" d="100"/>
        </p:scale>
        <p:origin x="1278" y="840"/>
      </p:cViewPr>
      <p:guideLst>
        <p:guide orient="horz" pos="195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24DD-9B66-AF46-AF82-0E2299B63F31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9F64A-8343-0A41-9382-36F5074754B4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9C610-6282-5F45-B751-375BA1AF3E53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D633-81F0-5944-B7DC-98B2ECD0FA72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5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6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40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7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D091-AF8A-CC4A-8DE8-3F892361650D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F548-26EA-3D4A-9387-CC8B53A98DD9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6690675" y="63573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buFont typeface="Calibri" pitchFamily="34" charset="0"/>
              <a:buNone/>
              <a:defRPr sz="1200" kern="1200">
                <a:solidFill>
                  <a:srgbClr val="898989"/>
                </a:solidFill>
                <a:latin typeface="Calibri" pitchFamily="34" charset="0"/>
                <a:ea typeface="ＭＳ Ｐゴシック" pitchFamily="-65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00E44C8-3F7B-445A-9458-0D32AAAAF16F}" type="slidenum">
              <a:rPr lang="fr-FR" smtClean="0"/>
              <a:pPr>
                <a:defRPr/>
              </a:pPr>
              <a:t>‹Nr.›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581421" y="6278339"/>
            <a:ext cx="8105379" cy="15300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 afepam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357335"/>
            <a:ext cx="1519029" cy="4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1480847"/>
            <a:ext cx="8195946" cy="3919249"/>
          </a:xfrm>
        </p:spPr>
        <p:txBody>
          <a:bodyPr>
            <a:normAutofit/>
          </a:bodyPr>
          <a:lstStyle/>
          <a:p>
            <a:pPr algn="l"/>
            <a:r>
              <a:rPr lang="fr-FR" sz="3900" dirty="0" smtClean="0">
                <a:solidFill>
                  <a:srgbClr val="0000FF"/>
                </a:solidFill>
              </a:rPr>
              <a:t>AFEPAME</a:t>
            </a:r>
          </a:p>
          <a:p>
            <a:pPr algn="l"/>
            <a:r>
              <a:rPr lang="en-GB" sz="1800" dirty="0" smtClean="0">
                <a:solidFill>
                  <a:srgbClr val="0000FF"/>
                </a:solidFill>
              </a:rPr>
              <a:t>French Payment Institutions Association </a:t>
            </a:r>
          </a:p>
          <a:p>
            <a:pPr algn="l"/>
            <a:r>
              <a:rPr lang="fr-FR" sz="1800" dirty="0" err="1" smtClean="0">
                <a:solidFill>
                  <a:srgbClr val="0000FF"/>
                </a:solidFill>
              </a:rPr>
              <a:t>www.afepame.fr</a:t>
            </a:r>
            <a:endParaRPr lang="fr-FR" sz="1800" dirty="0" smtClean="0">
              <a:solidFill>
                <a:srgbClr val="0000FF"/>
              </a:solidFill>
            </a:endParaRPr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Jérôme Traisnel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président</a:t>
            </a:r>
          </a:p>
          <a:p>
            <a:pPr algn="l"/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CEO of SLIMPAY</a:t>
            </a:r>
          </a:p>
          <a:p>
            <a:pPr algn="l">
              <a:spcAft>
                <a:spcPts val="1800"/>
              </a:spcAft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Payment Industry in France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01496" y="2084268"/>
            <a:ext cx="398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240 </a:t>
            </a:r>
            <a:r>
              <a:rPr lang="fr-FR" sz="3200" dirty="0" err="1" smtClean="0">
                <a:solidFill>
                  <a:srgbClr val="0000FF"/>
                </a:solidFill>
              </a:rPr>
              <a:t>companies</a:t>
            </a:r>
            <a:endParaRPr lang="fr-FR" sz="3200" dirty="0" smtClean="0">
              <a:solidFill>
                <a:srgbClr val="0000FF"/>
              </a:solidFill>
            </a:endParaRPr>
          </a:p>
          <a:p>
            <a:r>
              <a:rPr lang="en-US" sz="1600" dirty="0" err="1" smtClean="0"/>
              <a:t>Gemalto</a:t>
            </a:r>
            <a:r>
              <a:rPr lang="en-US" sz="1600" dirty="0" smtClean="0"/>
              <a:t>, </a:t>
            </a:r>
            <a:r>
              <a:rPr lang="en-US" sz="1600" dirty="0" err="1" smtClean="0"/>
              <a:t>Ingenico</a:t>
            </a:r>
            <a:r>
              <a:rPr lang="en-US" sz="1600" dirty="0" smtClean="0"/>
              <a:t>, </a:t>
            </a:r>
            <a:r>
              <a:rPr lang="en-US" sz="1600" dirty="0" err="1" smtClean="0"/>
              <a:t>Worldline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35361" y="3187813"/>
            <a:ext cx="436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72,000 </a:t>
            </a:r>
            <a:r>
              <a:rPr lang="en-US" sz="3200" dirty="0">
                <a:solidFill>
                  <a:srgbClr val="0000FF"/>
                </a:solidFill>
              </a:rPr>
              <a:t>d</a:t>
            </a:r>
            <a:r>
              <a:rPr lang="en-US" sz="3200" dirty="0" smtClean="0">
                <a:solidFill>
                  <a:srgbClr val="0000FF"/>
                </a:solidFill>
              </a:rPr>
              <a:t>irect employees  </a:t>
            </a:r>
          </a:p>
          <a:p>
            <a:r>
              <a:rPr lang="en-US" sz="1600" dirty="0" smtClean="0"/>
              <a:t>And 90,000 including indirect people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953714" y="5748923"/>
            <a:ext cx="395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  Source </a:t>
            </a:r>
            <a:r>
              <a:rPr lang="en-US" sz="1400" dirty="0" err="1" smtClean="0"/>
              <a:t>Regafi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Payment Institutions in France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01497" y="2084268"/>
            <a:ext cx="2553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30 PI&amp;EMI</a:t>
            </a:r>
          </a:p>
          <a:p>
            <a:r>
              <a:rPr lang="en-US" sz="1600" dirty="0" smtClean="0"/>
              <a:t>Payment and e-Money institutions registered in France. 35% in relation to money remittance. 30% are pure-play start-ups. </a:t>
            </a:r>
            <a:endParaRPr lang="en-US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01496" y="3958274"/>
            <a:ext cx="2774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92 Passports </a:t>
            </a:r>
          </a:p>
          <a:p>
            <a:r>
              <a:rPr lang="en-US" sz="1600" dirty="0"/>
              <a:t>Freedom to provide services in </a:t>
            </a:r>
            <a:r>
              <a:rPr lang="en-US" sz="1600" dirty="0" smtClean="0"/>
              <a:t>other EU member States</a:t>
            </a:r>
            <a:endParaRPr lang="en-US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070445" y="2084268"/>
            <a:ext cx="2774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0 Small PI</a:t>
            </a:r>
          </a:p>
          <a:p>
            <a:r>
              <a:rPr lang="fr-FR" sz="3200" dirty="0" smtClean="0">
                <a:solidFill>
                  <a:srgbClr val="0000FF"/>
                </a:solidFill>
              </a:rPr>
              <a:t>737 Agents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14282" y="2233487"/>
            <a:ext cx="825500" cy="825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953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282" y="4123374"/>
            <a:ext cx="772476" cy="772476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4654862" y="2122368"/>
            <a:ext cx="1018070" cy="1018070"/>
            <a:chOff x="4756462" y="2084268"/>
            <a:chExt cx="1018070" cy="101807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6462" y="2084268"/>
              <a:ext cx="1018070" cy="1018070"/>
            </a:xfrm>
            <a:prstGeom prst="rect">
              <a:avLst/>
            </a:prstGeom>
          </p:spPr>
        </p:pic>
        <p:pic>
          <p:nvPicPr>
            <p:cNvPr id="14" name="Image 13" descr="Capture d’écran 2013-10-01 à 19.04.20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2" t="9735" r="28790" b="23566"/>
            <a:stretch/>
          </p:blipFill>
          <p:spPr>
            <a:xfrm>
              <a:off x="4969233" y="2500801"/>
              <a:ext cx="562332" cy="588837"/>
            </a:xfrm>
            <a:prstGeom prst="rect">
              <a:avLst/>
            </a:prstGeom>
          </p:spPr>
        </p:pic>
        <p:sp>
          <p:nvSpPr>
            <p:cNvPr id="11" name="Triangle isocèle 10"/>
            <p:cNvSpPr/>
            <p:nvPr/>
          </p:nvSpPr>
          <p:spPr>
            <a:xfrm>
              <a:off x="5055314" y="2329351"/>
              <a:ext cx="476250" cy="1841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953714" y="5748923"/>
            <a:ext cx="395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  Source </a:t>
            </a:r>
            <a:r>
              <a:rPr lang="en-US" sz="1400" dirty="0" err="1" smtClean="0"/>
              <a:t>Regafi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96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l"/>
            <a:r>
              <a:rPr lang="en-GB" dirty="0" err="1" smtClean="0">
                <a:solidFill>
                  <a:srgbClr val="0000FF"/>
                </a:solidFill>
              </a:rPr>
              <a:t>Afepame</a:t>
            </a:r>
            <a:r>
              <a:rPr lang="en-GB" dirty="0" smtClean="0">
                <a:solidFill>
                  <a:srgbClr val="0000FF"/>
                </a:solidFill>
              </a:rPr>
              <a:t> Membership 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42986"/>
              </p:ext>
            </p:extLst>
          </p:nvPr>
        </p:nvGraphicFramePr>
        <p:xfrm>
          <a:off x="685580" y="1748233"/>
          <a:ext cx="6921833" cy="443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8120"/>
                <a:gridCol w="3403713"/>
              </a:tblGrid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Money remittance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Payment</a:t>
                      </a:r>
                      <a:r>
                        <a:rPr lang="en-GB" sz="1600" baseline="0" noProof="0" dirty="0" smtClean="0"/>
                        <a:t> acquirers 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Payment</a:t>
                      </a:r>
                      <a:r>
                        <a:rPr lang="en-GB" sz="1600" baseline="0" noProof="0" dirty="0" smtClean="0"/>
                        <a:t> account management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Mobile Payment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Electronic</a:t>
                      </a:r>
                      <a:r>
                        <a:rPr lang="en-GB" sz="1600" baseline="0" noProof="0" dirty="0" smtClean="0"/>
                        <a:t> money issuers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6026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Card issuers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54771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Professional services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786333"/>
            <a:ext cx="1385455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3056" t="3935" r="53611" b="65464"/>
          <a:stretch/>
        </p:blipFill>
        <p:spPr>
          <a:xfrm>
            <a:off x="5220855" y="1674149"/>
            <a:ext cx="1092200" cy="455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2692400"/>
            <a:ext cx="1238956" cy="4318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37" y="3818333"/>
            <a:ext cx="1436819" cy="7274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156" y="2616200"/>
            <a:ext cx="1201208" cy="50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031" y="3187700"/>
            <a:ext cx="1211231" cy="7239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986" y="4975866"/>
            <a:ext cx="1956469" cy="63753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655" y="3183333"/>
            <a:ext cx="849746" cy="61616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700" y="5482611"/>
            <a:ext cx="1045096" cy="65148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3062" y="5360334"/>
            <a:ext cx="1669344" cy="85971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5601" y="5035449"/>
            <a:ext cx="763763" cy="40479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3"/>
          <a:srcRect l="16751" t="52006"/>
          <a:stretch/>
        </p:blipFill>
        <p:spPr>
          <a:xfrm>
            <a:off x="3695701" y="4507214"/>
            <a:ext cx="1327856" cy="55957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0206" y="1608533"/>
            <a:ext cx="832928" cy="55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9994" y="1786333"/>
            <a:ext cx="1181100" cy="295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23556" y="4466674"/>
            <a:ext cx="509192" cy="509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8921" y="2260435"/>
            <a:ext cx="2136254" cy="2599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3056" y="2186348"/>
            <a:ext cx="544944" cy="3715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2257" y="4507214"/>
            <a:ext cx="981596" cy="441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0"/>
          <a:srcRect b="54800"/>
          <a:stretch/>
        </p:blipFill>
        <p:spPr>
          <a:xfrm>
            <a:off x="6841221" y="2174028"/>
            <a:ext cx="1532384" cy="3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rgbClr val="0000FF"/>
                </a:solidFill>
              </a:rPr>
              <a:t>Professional representation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pic>
        <p:nvPicPr>
          <p:cNvPr id="1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85" y="3449348"/>
            <a:ext cx="1924481" cy="6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logo afep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22" y="4509655"/>
            <a:ext cx="2301936" cy="74930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flipH="1" flipV="1">
            <a:off x="3254932" y="4116298"/>
            <a:ext cx="516467" cy="32059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46" y="2469139"/>
            <a:ext cx="675646" cy="411866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V="1">
            <a:off x="5998550" y="4043678"/>
            <a:ext cx="523954" cy="39321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460" y="2580640"/>
            <a:ext cx="619212" cy="5542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490" y="3023372"/>
            <a:ext cx="949790" cy="6127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4460" y="3205739"/>
            <a:ext cx="1021080" cy="3420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500" y="3203291"/>
            <a:ext cx="1071880" cy="443043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 flipV="1">
            <a:off x="2377816" y="3159611"/>
            <a:ext cx="0" cy="25162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8550" y="2424250"/>
            <a:ext cx="469900" cy="59912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769" y="1638300"/>
            <a:ext cx="833697" cy="520700"/>
          </a:xfrm>
          <a:prstGeom prst="rect">
            <a:avLst/>
          </a:prstGeom>
        </p:spPr>
      </p:pic>
      <p:grpSp>
        <p:nvGrpSpPr>
          <p:cNvPr id="60" name="Grouper 59"/>
          <p:cNvGrpSpPr/>
          <p:nvPr/>
        </p:nvGrpSpPr>
        <p:grpSpPr>
          <a:xfrm>
            <a:off x="1553501" y="1549400"/>
            <a:ext cx="3060700" cy="738955"/>
            <a:chOff x="1553501" y="1549400"/>
            <a:chExt cx="3060700" cy="73895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7916" y="1549400"/>
              <a:ext cx="1231900" cy="525427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1553501" y="2026745"/>
              <a:ext cx="3060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28278F"/>
                  </a:solidFill>
                </a:rPr>
                <a:t>Euro Retail Payment Board</a:t>
              </a:r>
              <a:r>
                <a:rPr lang="en-GB" sz="1100" dirty="0" smtClean="0">
                  <a:solidFill>
                    <a:srgbClr val="28278F"/>
                  </a:solidFill>
                </a:rPr>
                <a:t> </a:t>
              </a:r>
              <a:endParaRPr lang="en-GB" sz="1100" dirty="0">
                <a:solidFill>
                  <a:srgbClr val="28278F"/>
                </a:solidFill>
              </a:endParaRP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267" y="2438452"/>
            <a:ext cx="756199" cy="52437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8685" y="2271562"/>
            <a:ext cx="1079500" cy="72017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027" y="4692178"/>
            <a:ext cx="462776" cy="32286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7866" y="4649699"/>
            <a:ext cx="630076" cy="37804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7400" y="4625895"/>
            <a:ext cx="571087" cy="419917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603901" y="5532138"/>
            <a:ext cx="7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866" y="5111983"/>
            <a:ext cx="442227" cy="44687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0093" y="5036178"/>
            <a:ext cx="926208" cy="62973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6301" y="5111984"/>
            <a:ext cx="1410384" cy="3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Barriers to innovation in the Payment industry 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38200" y="2417947"/>
            <a:ext cx="6506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/>
              <a:t>too restrictive regulatory </a:t>
            </a:r>
            <a:r>
              <a:rPr lang="en-GB" b="1" dirty="0" smtClean="0"/>
              <a:t>framework</a:t>
            </a:r>
            <a:endParaRPr lang="en-GB" dirty="0" smtClean="0"/>
          </a:p>
          <a:p>
            <a:pPr marL="742950" lvl="1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uncertainty about the economic model and </a:t>
            </a:r>
            <a:r>
              <a:rPr lang="en-GB" b="1" dirty="0" smtClean="0"/>
              <a:t>companies funding </a:t>
            </a:r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lack of coordination between the different </a:t>
            </a:r>
            <a:r>
              <a:rPr lang="en-GB" b="1" dirty="0" smtClean="0"/>
              <a:t>actors</a:t>
            </a:r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lack of </a:t>
            </a:r>
            <a:r>
              <a:rPr lang="en-GB" b="1" dirty="0" smtClean="0"/>
              <a:t>European/worldwide ambition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39778" y="5507109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Edgar Dunn &amp; </a:t>
            </a:r>
            <a:r>
              <a:rPr lang="fr-FR" sz="1400" dirty="0" err="1" smtClean="0"/>
              <a:t>Company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646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174" y="839739"/>
            <a:ext cx="8195946" cy="82467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Key AFEPAME objectives</a:t>
            </a:r>
          </a:p>
          <a:p>
            <a:pPr algn="l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8933" y="1664413"/>
            <a:ext cx="61991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/>
              <a:t>Create a defragmented European Payment market: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TPP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Internet payments (cards, SCT, SDD, Electronic money…)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 time payments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Access to payment systems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 funds definition (CRD IV implications)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signature </a:t>
            </a:r>
          </a:p>
          <a:p>
            <a:pPr marL="742950" lvl="1" indent="-285750">
              <a:buFont typeface="Arial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 smtClean="0"/>
              <a:t>Enabling market driven innovation: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playing field for all players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Setting up criteria not means</a:t>
            </a:r>
          </a:p>
          <a:p>
            <a:pPr marL="285750" indent="-285750">
              <a:buFont typeface="Arial"/>
              <a:buChar char="•"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Bildschirmpräsentation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Gate8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Traisnel</dc:creator>
  <cp:lastModifiedBy>Barbara Füller</cp:lastModifiedBy>
  <cp:revision>262</cp:revision>
  <cp:lastPrinted>2013-10-29T11:01:23Z</cp:lastPrinted>
  <dcterms:created xsi:type="dcterms:W3CDTF">2011-06-29T08:40:54Z</dcterms:created>
  <dcterms:modified xsi:type="dcterms:W3CDTF">2014-06-03T08:20:26Z</dcterms:modified>
</cp:coreProperties>
</file>