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4294" r:id="rId1"/>
    <p:sldMasterId id="2147484296" r:id="rId2"/>
    <p:sldMasterId id="2147484306" r:id="rId3"/>
  </p:sldMasterIdLst>
  <p:notesMasterIdLst>
    <p:notesMasterId r:id="rId25"/>
  </p:notesMasterIdLst>
  <p:handoutMasterIdLst>
    <p:handoutMasterId r:id="rId26"/>
  </p:handoutMasterIdLst>
  <p:sldIdLst>
    <p:sldId id="664" r:id="rId4"/>
    <p:sldId id="708" r:id="rId5"/>
    <p:sldId id="665" r:id="rId6"/>
    <p:sldId id="666" r:id="rId7"/>
    <p:sldId id="716" r:id="rId8"/>
    <p:sldId id="699" r:id="rId9"/>
    <p:sldId id="702" r:id="rId10"/>
    <p:sldId id="703" r:id="rId11"/>
    <p:sldId id="704" r:id="rId12"/>
    <p:sldId id="705" r:id="rId13"/>
    <p:sldId id="700" r:id="rId14"/>
    <p:sldId id="706" r:id="rId15"/>
    <p:sldId id="707" r:id="rId16"/>
    <p:sldId id="701" r:id="rId17"/>
    <p:sldId id="710" r:id="rId18"/>
    <p:sldId id="711" r:id="rId19"/>
    <p:sldId id="712" r:id="rId20"/>
    <p:sldId id="715" r:id="rId21"/>
    <p:sldId id="713" r:id="rId22"/>
    <p:sldId id="714" r:id="rId23"/>
    <p:sldId id="698" r:id="rId24"/>
  </p:sldIdLst>
  <p:sldSz cx="9906000" cy="6858000" type="A4"/>
  <p:notesSz cx="6805613" cy="9944100"/>
  <p:defaultTextStyle>
    <a:defPPr>
      <a:defRPr lang="en-GB"/>
    </a:defPPr>
    <a:lvl1pPr algn="l" rtl="0" fontAlgn="base">
      <a:spcBef>
        <a:spcPct val="0"/>
      </a:spcBef>
      <a:spcAft>
        <a:spcPct val="0"/>
      </a:spcAft>
      <a:defRPr sz="1000" b="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1000" b="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1000" b="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1000" b="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1000" b="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000" b="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1000" b="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1000" b="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1000" b="1"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531"/>
    <a:srgbClr val="00ADC6"/>
    <a:srgbClr val="F00032"/>
    <a:srgbClr val="E28C09"/>
    <a:srgbClr val="006699"/>
    <a:srgbClr val="0078C9"/>
    <a:srgbClr val="56763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91" autoAdjust="0"/>
    <p:restoredTop sz="94747" autoAdjust="0"/>
  </p:normalViewPr>
  <p:slideViewPr>
    <p:cSldViewPr snapToGrid="0" showGuides="1">
      <p:cViewPr>
        <p:scale>
          <a:sx n="90" d="100"/>
          <a:sy n="90" d="100"/>
        </p:scale>
        <p:origin x="-702" y="-37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7824"/>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D55FE-9508-4B09-96C1-C12B13F21A88}" type="doc">
      <dgm:prSet loTypeId="urn:microsoft.com/office/officeart/2005/8/layout/hProcess9" loCatId="process" qsTypeId="urn:microsoft.com/office/officeart/2005/8/quickstyle/simple1" qsCatId="simple" csTypeId="urn:microsoft.com/office/officeart/2005/8/colors/colorful2" csCatId="colorful" phldr="1"/>
      <dgm:spPr/>
    </dgm:pt>
    <dgm:pt modelId="{0F768D8C-7579-4265-A50B-C29EC80B69DD}">
      <dgm:prSet phldrT="[Text]"/>
      <dgm:spPr/>
      <dgm:t>
        <a:bodyPr/>
        <a:lstStyle/>
        <a:p>
          <a:r>
            <a:rPr lang="de-DE" dirty="0" smtClean="0"/>
            <a:t>Einreichung der  vollständigen Anzeige</a:t>
          </a:r>
          <a:endParaRPr lang="en-US" dirty="0"/>
        </a:p>
      </dgm:t>
    </dgm:pt>
    <dgm:pt modelId="{968DD15C-B4A8-4F67-B33C-6531B82069D8}" type="parTrans" cxnId="{9014A017-0F2D-4E0E-A99B-7E5BF81B8171}">
      <dgm:prSet/>
      <dgm:spPr/>
      <dgm:t>
        <a:bodyPr/>
        <a:lstStyle/>
        <a:p>
          <a:endParaRPr lang="en-US"/>
        </a:p>
      </dgm:t>
    </dgm:pt>
    <dgm:pt modelId="{1E24207E-B671-4D89-ABEE-6630059E079C}" type="sibTrans" cxnId="{9014A017-0F2D-4E0E-A99B-7E5BF81B8171}">
      <dgm:prSet/>
      <dgm:spPr/>
      <dgm:t>
        <a:bodyPr/>
        <a:lstStyle/>
        <a:p>
          <a:endParaRPr lang="en-US"/>
        </a:p>
      </dgm:t>
    </dgm:pt>
    <dgm:pt modelId="{C4164453-C579-43C9-B941-D7C109D073C8}">
      <dgm:prSet phldrT="[Text]"/>
      <dgm:spPr/>
      <dgm:t>
        <a:bodyPr/>
        <a:lstStyle/>
        <a:p>
          <a:r>
            <a:rPr lang="de-DE" dirty="0" smtClean="0"/>
            <a:t>Prüfung durch BaFin ob Weiterleitung möglich</a:t>
          </a:r>
          <a:endParaRPr lang="en-US" dirty="0"/>
        </a:p>
      </dgm:t>
    </dgm:pt>
    <dgm:pt modelId="{F32B4EB5-6ED2-42D9-AD1B-96964C6B0A8D}" type="parTrans" cxnId="{7432599B-E8F5-405F-9222-256A4E2B5C2A}">
      <dgm:prSet/>
      <dgm:spPr/>
      <dgm:t>
        <a:bodyPr/>
        <a:lstStyle/>
        <a:p>
          <a:endParaRPr lang="en-US"/>
        </a:p>
      </dgm:t>
    </dgm:pt>
    <dgm:pt modelId="{AB1C5874-460A-4217-89EF-1F8D3CDC74DF}" type="sibTrans" cxnId="{7432599B-E8F5-405F-9222-256A4E2B5C2A}">
      <dgm:prSet/>
      <dgm:spPr/>
      <dgm:t>
        <a:bodyPr/>
        <a:lstStyle/>
        <a:p>
          <a:endParaRPr lang="en-US"/>
        </a:p>
      </dgm:t>
    </dgm:pt>
    <dgm:pt modelId="{27E7A53D-9AA3-4A04-B6A5-0BC206A76B89}">
      <dgm:prSet phldrT="[Text]"/>
      <dgm:spPr/>
      <dgm:t>
        <a:bodyPr/>
        <a:lstStyle/>
        <a:p>
          <a:r>
            <a:rPr lang="de-DE" dirty="0" smtClean="0"/>
            <a:t>Weiterleitung an zuständige Aufsichtsbehörde des Gastlandes</a:t>
          </a:r>
          <a:endParaRPr lang="en-US" dirty="0"/>
        </a:p>
      </dgm:t>
    </dgm:pt>
    <dgm:pt modelId="{1DB1E6AC-DE12-4618-ACBF-73D11363192B}" type="parTrans" cxnId="{9236D336-D224-455F-A91F-58FE32B75738}">
      <dgm:prSet/>
      <dgm:spPr/>
      <dgm:t>
        <a:bodyPr/>
        <a:lstStyle/>
        <a:p>
          <a:endParaRPr lang="en-US"/>
        </a:p>
      </dgm:t>
    </dgm:pt>
    <dgm:pt modelId="{0DFB9910-48B6-4A5D-9CA9-786EE08F6679}" type="sibTrans" cxnId="{9236D336-D224-455F-A91F-58FE32B75738}">
      <dgm:prSet/>
      <dgm:spPr/>
      <dgm:t>
        <a:bodyPr/>
        <a:lstStyle/>
        <a:p>
          <a:endParaRPr lang="en-US"/>
        </a:p>
      </dgm:t>
    </dgm:pt>
    <dgm:pt modelId="{24C0DD96-9169-4E4D-BAC8-6E6693BFB991}">
      <dgm:prSet/>
      <dgm:spPr/>
      <dgm:t>
        <a:bodyPr/>
        <a:lstStyle/>
        <a:p>
          <a:r>
            <a:rPr lang="de-DE" dirty="0" smtClean="0"/>
            <a:t>Aufnahme der Zahlungsdienste</a:t>
          </a:r>
          <a:endParaRPr lang="en-US" dirty="0"/>
        </a:p>
      </dgm:t>
    </dgm:pt>
    <dgm:pt modelId="{328919EA-AC23-43F1-9533-26614197026D}" type="parTrans" cxnId="{F39DBBA7-E12C-4EBE-B626-A38F1260EA97}">
      <dgm:prSet/>
      <dgm:spPr/>
      <dgm:t>
        <a:bodyPr/>
        <a:lstStyle/>
        <a:p>
          <a:endParaRPr lang="en-US"/>
        </a:p>
      </dgm:t>
    </dgm:pt>
    <dgm:pt modelId="{FC5EAB81-9B2F-41A5-B67D-B78BC7C169DA}" type="sibTrans" cxnId="{F39DBBA7-E12C-4EBE-B626-A38F1260EA97}">
      <dgm:prSet/>
      <dgm:spPr/>
      <dgm:t>
        <a:bodyPr/>
        <a:lstStyle/>
        <a:p>
          <a:endParaRPr lang="en-US"/>
        </a:p>
      </dgm:t>
    </dgm:pt>
    <dgm:pt modelId="{72CDB2E7-D1AE-4756-98EC-C9876B03C167}" type="pres">
      <dgm:prSet presAssocID="{B6BD55FE-9508-4B09-96C1-C12B13F21A88}" presName="CompostProcess" presStyleCnt="0">
        <dgm:presLayoutVars>
          <dgm:dir/>
          <dgm:resizeHandles val="exact"/>
        </dgm:presLayoutVars>
      </dgm:prSet>
      <dgm:spPr/>
    </dgm:pt>
    <dgm:pt modelId="{788429C2-5D31-4670-9037-1CBEAAEC7EDD}" type="pres">
      <dgm:prSet presAssocID="{B6BD55FE-9508-4B09-96C1-C12B13F21A88}" presName="arrow" presStyleLbl="bgShp" presStyleIdx="0" presStyleCnt="1" custScaleY="100000"/>
      <dgm:spPr>
        <a:gradFill flip="none" rotWithShape="1">
          <a:gsLst>
            <a:gs pos="0">
              <a:srgbClr val="FF0000"/>
            </a:gs>
            <a:gs pos="50000">
              <a:srgbClr val="FFFF00"/>
            </a:gs>
            <a:gs pos="100000">
              <a:srgbClr val="00B050"/>
            </a:gs>
          </a:gsLst>
          <a:lin ang="0" scaled="1"/>
          <a:tileRect/>
        </a:gradFill>
      </dgm:spPr>
    </dgm:pt>
    <dgm:pt modelId="{5AF7F92E-8B8A-4060-A2EB-8D6BABAD249C}" type="pres">
      <dgm:prSet presAssocID="{B6BD55FE-9508-4B09-96C1-C12B13F21A88}" presName="linearProcess" presStyleCnt="0"/>
      <dgm:spPr/>
    </dgm:pt>
    <dgm:pt modelId="{A57E4411-0182-4616-ACF8-FF853BC0563D}" type="pres">
      <dgm:prSet presAssocID="{0F768D8C-7579-4265-A50B-C29EC80B69DD}" presName="textNode" presStyleLbl="node1" presStyleIdx="0" presStyleCnt="4">
        <dgm:presLayoutVars>
          <dgm:bulletEnabled val="1"/>
        </dgm:presLayoutVars>
      </dgm:prSet>
      <dgm:spPr/>
      <dgm:t>
        <a:bodyPr/>
        <a:lstStyle/>
        <a:p>
          <a:endParaRPr lang="en-US"/>
        </a:p>
      </dgm:t>
    </dgm:pt>
    <dgm:pt modelId="{0AA579E0-1390-459E-82FC-EA283FF526BB}" type="pres">
      <dgm:prSet presAssocID="{1E24207E-B671-4D89-ABEE-6630059E079C}" presName="sibTrans" presStyleCnt="0"/>
      <dgm:spPr/>
    </dgm:pt>
    <dgm:pt modelId="{2B0D9A09-F59A-4B75-AF1A-27E21FC5A190}" type="pres">
      <dgm:prSet presAssocID="{C4164453-C579-43C9-B941-D7C109D073C8}" presName="textNode" presStyleLbl="node1" presStyleIdx="1" presStyleCnt="4">
        <dgm:presLayoutVars>
          <dgm:bulletEnabled val="1"/>
        </dgm:presLayoutVars>
      </dgm:prSet>
      <dgm:spPr/>
      <dgm:t>
        <a:bodyPr/>
        <a:lstStyle/>
        <a:p>
          <a:endParaRPr lang="en-US"/>
        </a:p>
      </dgm:t>
    </dgm:pt>
    <dgm:pt modelId="{3F3ECAF4-CDEA-47AF-B058-D5E8E41FF76B}" type="pres">
      <dgm:prSet presAssocID="{AB1C5874-460A-4217-89EF-1F8D3CDC74DF}" presName="sibTrans" presStyleCnt="0"/>
      <dgm:spPr/>
    </dgm:pt>
    <dgm:pt modelId="{825E5F69-B7F9-4D25-852B-302538B522AB}" type="pres">
      <dgm:prSet presAssocID="{27E7A53D-9AA3-4A04-B6A5-0BC206A76B89}" presName="textNode" presStyleLbl="node1" presStyleIdx="2" presStyleCnt="4">
        <dgm:presLayoutVars>
          <dgm:bulletEnabled val="1"/>
        </dgm:presLayoutVars>
      </dgm:prSet>
      <dgm:spPr/>
      <dgm:t>
        <a:bodyPr/>
        <a:lstStyle/>
        <a:p>
          <a:endParaRPr lang="en-US"/>
        </a:p>
      </dgm:t>
    </dgm:pt>
    <dgm:pt modelId="{23C31E3D-F027-4980-8CD0-BCBE63AC28C5}" type="pres">
      <dgm:prSet presAssocID="{0DFB9910-48B6-4A5D-9CA9-786EE08F6679}" presName="sibTrans" presStyleCnt="0"/>
      <dgm:spPr/>
    </dgm:pt>
    <dgm:pt modelId="{BEA47F52-5AE1-42AE-8889-2833DD231A5F}" type="pres">
      <dgm:prSet presAssocID="{24C0DD96-9169-4E4D-BAC8-6E6693BFB991}" presName="textNode" presStyleLbl="node1" presStyleIdx="3" presStyleCnt="4">
        <dgm:presLayoutVars>
          <dgm:bulletEnabled val="1"/>
        </dgm:presLayoutVars>
      </dgm:prSet>
      <dgm:spPr/>
      <dgm:t>
        <a:bodyPr/>
        <a:lstStyle/>
        <a:p>
          <a:endParaRPr lang="en-US"/>
        </a:p>
      </dgm:t>
    </dgm:pt>
  </dgm:ptLst>
  <dgm:cxnLst>
    <dgm:cxn modelId="{9014A017-0F2D-4E0E-A99B-7E5BF81B8171}" srcId="{B6BD55FE-9508-4B09-96C1-C12B13F21A88}" destId="{0F768D8C-7579-4265-A50B-C29EC80B69DD}" srcOrd="0" destOrd="0" parTransId="{968DD15C-B4A8-4F67-B33C-6531B82069D8}" sibTransId="{1E24207E-B671-4D89-ABEE-6630059E079C}"/>
    <dgm:cxn modelId="{872D761C-B4FB-4E06-A3F4-69259952D416}" type="presOf" srcId="{27E7A53D-9AA3-4A04-B6A5-0BC206A76B89}" destId="{825E5F69-B7F9-4D25-852B-302538B522AB}" srcOrd="0" destOrd="0" presId="urn:microsoft.com/office/officeart/2005/8/layout/hProcess9"/>
    <dgm:cxn modelId="{9236D336-D224-455F-A91F-58FE32B75738}" srcId="{B6BD55FE-9508-4B09-96C1-C12B13F21A88}" destId="{27E7A53D-9AA3-4A04-B6A5-0BC206A76B89}" srcOrd="2" destOrd="0" parTransId="{1DB1E6AC-DE12-4618-ACBF-73D11363192B}" sibTransId="{0DFB9910-48B6-4A5D-9CA9-786EE08F6679}"/>
    <dgm:cxn modelId="{A4F32988-D310-481C-92A1-B37F85990A68}" type="presOf" srcId="{C4164453-C579-43C9-B941-D7C109D073C8}" destId="{2B0D9A09-F59A-4B75-AF1A-27E21FC5A190}" srcOrd="0" destOrd="0" presId="urn:microsoft.com/office/officeart/2005/8/layout/hProcess9"/>
    <dgm:cxn modelId="{730F4D82-11FD-4361-885B-A9FD6ABC9FF3}" type="presOf" srcId="{0F768D8C-7579-4265-A50B-C29EC80B69DD}" destId="{A57E4411-0182-4616-ACF8-FF853BC0563D}" srcOrd="0" destOrd="0" presId="urn:microsoft.com/office/officeart/2005/8/layout/hProcess9"/>
    <dgm:cxn modelId="{7432599B-E8F5-405F-9222-256A4E2B5C2A}" srcId="{B6BD55FE-9508-4B09-96C1-C12B13F21A88}" destId="{C4164453-C579-43C9-B941-D7C109D073C8}" srcOrd="1" destOrd="0" parTransId="{F32B4EB5-6ED2-42D9-AD1B-96964C6B0A8D}" sibTransId="{AB1C5874-460A-4217-89EF-1F8D3CDC74DF}"/>
    <dgm:cxn modelId="{28775902-0D94-4FCE-999F-DB9AE0022526}" type="presOf" srcId="{B6BD55FE-9508-4B09-96C1-C12B13F21A88}" destId="{72CDB2E7-D1AE-4756-98EC-C9876B03C167}" srcOrd="0" destOrd="0" presId="urn:microsoft.com/office/officeart/2005/8/layout/hProcess9"/>
    <dgm:cxn modelId="{DCA7ACA9-DB9D-475F-9AE7-305034D2D38F}" type="presOf" srcId="{24C0DD96-9169-4E4D-BAC8-6E6693BFB991}" destId="{BEA47F52-5AE1-42AE-8889-2833DD231A5F}" srcOrd="0" destOrd="0" presId="urn:microsoft.com/office/officeart/2005/8/layout/hProcess9"/>
    <dgm:cxn modelId="{F39DBBA7-E12C-4EBE-B626-A38F1260EA97}" srcId="{B6BD55FE-9508-4B09-96C1-C12B13F21A88}" destId="{24C0DD96-9169-4E4D-BAC8-6E6693BFB991}" srcOrd="3" destOrd="0" parTransId="{328919EA-AC23-43F1-9533-26614197026D}" sibTransId="{FC5EAB81-9B2F-41A5-B67D-B78BC7C169DA}"/>
    <dgm:cxn modelId="{816CAEC2-B313-45AA-B6B1-00521A765DE0}" type="presParOf" srcId="{72CDB2E7-D1AE-4756-98EC-C9876B03C167}" destId="{788429C2-5D31-4670-9037-1CBEAAEC7EDD}" srcOrd="0" destOrd="0" presId="urn:microsoft.com/office/officeart/2005/8/layout/hProcess9"/>
    <dgm:cxn modelId="{9F8C17BA-41CE-410D-8A7D-AFE9CE47F10F}" type="presParOf" srcId="{72CDB2E7-D1AE-4756-98EC-C9876B03C167}" destId="{5AF7F92E-8B8A-4060-A2EB-8D6BABAD249C}" srcOrd="1" destOrd="0" presId="urn:microsoft.com/office/officeart/2005/8/layout/hProcess9"/>
    <dgm:cxn modelId="{C4B24F6A-401B-4427-AFB9-34754E4CE579}" type="presParOf" srcId="{5AF7F92E-8B8A-4060-A2EB-8D6BABAD249C}" destId="{A57E4411-0182-4616-ACF8-FF853BC0563D}" srcOrd="0" destOrd="0" presId="urn:microsoft.com/office/officeart/2005/8/layout/hProcess9"/>
    <dgm:cxn modelId="{E74C6E11-860D-4AF6-BB82-7F6C0F892504}" type="presParOf" srcId="{5AF7F92E-8B8A-4060-A2EB-8D6BABAD249C}" destId="{0AA579E0-1390-459E-82FC-EA283FF526BB}" srcOrd="1" destOrd="0" presId="urn:microsoft.com/office/officeart/2005/8/layout/hProcess9"/>
    <dgm:cxn modelId="{B62C56E6-5214-4744-830A-532CD94FEFA7}" type="presParOf" srcId="{5AF7F92E-8B8A-4060-A2EB-8D6BABAD249C}" destId="{2B0D9A09-F59A-4B75-AF1A-27E21FC5A190}" srcOrd="2" destOrd="0" presId="urn:microsoft.com/office/officeart/2005/8/layout/hProcess9"/>
    <dgm:cxn modelId="{EBEED8E8-E075-439E-B229-C7B51DDC4154}" type="presParOf" srcId="{5AF7F92E-8B8A-4060-A2EB-8D6BABAD249C}" destId="{3F3ECAF4-CDEA-47AF-B058-D5E8E41FF76B}" srcOrd="3" destOrd="0" presId="urn:microsoft.com/office/officeart/2005/8/layout/hProcess9"/>
    <dgm:cxn modelId="{EFCF2CF8-3DC3-4F06-A77C-9D51D18B66D4}" type="presParOf" srcId="{5AF7F92E-8B8A-4060-A2EB-8D6BABAD249C}" destId="{825E5F69-B7F9-4D25-852B-302538B522AB}" srcOrd="4" destOrd="0" presId="urn:microsoft.com/office/officeart/2005/8/layout/hProcess9"/>
    <dgm:cxn modelId="{2F0E125C-8C8D-48D3-B8E1-4D8804F28F1D}" type="presParOf" srcId="{5AF7F92E-8B8A-4060-A2EB-8D6BABAD249C}" destId="{23C31E3D-F027-4980-8CD0-BCBE63AC28C5}" srcOrd="5" destOrd="0" presId="urn:microsoft.com/office/officeart/2005/8/layout/hProcess9"/>
    <dgm:cxn modelId="{6D3B1BB8-CEA8-4A5E-A181-2F61F13D493F}" type="presParOf" srcId="{5AF7F92E-8B8A-4060-A2EB-8D6BABAD249C}" destId="{BEA47F52-5AE1-42AE-8889-2833DD231A5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BD55FE-9508-4B09-96C1-C12B13F21A88}" type="doc">
      <dgm:prSet loTypeId="urn:microsoft.com/office/officeart/2005/8/layout/hProcess9" loCatId="process" qsTypeId="urn:microsoft.com/office/officeart/2005/8/quickstyle/simple1" qsCatId="simple" csTypeId="urn:microsoft.com/office/officeart/2005/8/colors/colorful2" csCatId="colorful" phldr="1"/>
      <dgm:spPr/>
    </dgm:pt>
    <dgm:pt modelId="{0F768D8C-7579-4265-A50B-C29EC80B69DD}">
      <dgm:prSet phldrT="[Text]"/>
      <dgm:spPr/>
      <dgm:t>
        <a:bodyPr/>
        <a:lstStyle/>
        <a:p>
          <a:r>
            <a:rPr lang="de-DE" dirty="0" smtClean="0"/>
            <a:t>Einreichung der  vollständigen Anzeige</a:t>
          </a:r>
          <a:endParaRPr lang="en-US" dirty="0"/>
        </a:p>
      </dgm:t>
    </dgm:pt>
    <dgm:pt modelId="{968DD15C-B4A8-4F67-B33C-6531B82069D8}" type="parTrans" cxnId="{9014A017-0F2D-4E0E-A99B-7E5BF81B8171}">
      <dgm:prSet/>
      <dgm:spPr/>
      <dgm:t>
        <a:bodyPr/>
        <a:lstStyle/>
        <a:p>
          <a:endParaRPr lang="en-US"/>
        </a:p>
      </dgm:t>
    </dgm:pt>
    <dgm:pt modelId="{1E24207E-B671-4D89-ABEE-6630059E079C}" type="sibTrans" cxnId="{9014A017-0F2D-4E0E-A99B-7E5BF81B8171}">
      <dgm:prSet/>
      <dgm:spPr/>
      <dgm:t>
        <a:bodyPr/>
        <a:lstStyle/>
        <a:p>
          <a:endParaRPr lang="en-US"/>
        </a:p>
      </dgm:t>
    </dgm:pt>
    <dgm:pt modelId="{C4164453-C579-43C9-B941-D7C109D073C8}">
      <dgm:prSet phldrT="[Text]"/>
      <dgm:spPr/>
      <dgm:t>
        <a:bodyPr/>
        <a:lstStyle/>
        <a:p>
          <a:r>
            <a:rPr lang="de-DE" dirty="0" smtClean="0"/>
            <a:t>Prüfung durch BaFin ob Weiterleitung möglich</a:t>
          </a:r>
          <a:endParaRPr lang="en-US" dirty="0"/>
        </a:p>
      </dgm:t>
    </dgm:pt>
    <dgm:pt modelId="{F32B4EB5-6ED2-42D9-AD1B-96964C6B0A8D}" type="parTrans" cxnId="{7432599B-E8F5-405F-9222-256A4E2B5C2A}">
      <dgm:prSet/>
      <dgm:spPr/>
      <dgm:t>
        <a:bodyPr/>
        <a:lstStyle/>
        <a:p>
          <a:endParaRPr lang="en-US"/>
        </a:p>
      </dgm:t>
    </dgm:pt>
    <dgm:pt modelId="{AB1C5874-460A-4217-89EF-1F8D3CDC74DF}" type="sibTrans" cxnId="{7432599B-E8F5-405F-9222-256A4E2B5C2A}">
      <dgm:prSet/>
      <dgm:spPr/>
      <dgm:t>
        <a:bodyPr/>
        <a:lstStyle/>
        <a:p>
          <a:endParaRPr lang="en-US"/>
        </a:p>
      </dgm:t>
    </dgm:pt>
    <dgm:pt modelId="{27E7A53D-9AA3-4A04-B6A5-0BC206A76B89}">
      <dgm:prSet phldrT="[Text]"/>
      <dgm:spPr/>
      <dgm:t>
        <a:bodyPr/>
        <a:lstStyle/>
        <a:p>
          <a:r>
            <a:rPr lang="de-DE" dirty="0" smtClean="0"/>
            <a:t>Weiterleitung an zuständige Aufsichtsbehörde des Gastlandes</a:t>
          </a:r>
          <a:endParaRPr lang="en-US" dirty="0"/>
        </a:p>
      </dgm:t>
    </dgm:pt>
    <dgm:pt modelId="{1DB1E6AC-DE12-4618-ACBF-73D11363192B}" type="parTrans" cxnId="{9236D336-D224-455F-A91F-58FE32B75738}">
      <dgm:prSet/>
      <dgm:spPr/>
      <dgm:t>
        <a:bodyPr/>
        <a:lstStyle/>
        <a:p>
          <a:endParaRPr lang="en-US"/>
        </a:p>
      </dgm:t>
    </dgm:pt>
    <dgm:pt modelId="{0DFB9910-48B6-4A5D-9CA9-786EE08F6679}" type="sibTrans" cxnId="{9236D336-D224-455F-A91F-58FE32B75738}">
      <dgm:prSet/>
      <dgm:spPr/>
      <dgm:t>
        <a:bodyPr/>
        <a:lstStyle/>
        <a:p>
          <a:endParaRPr lang="en-US"/>
        </a:p>
      </dgm:t>
    </dgm:pt>
    <dgm:pt modelId="{24C0DD96-9169-4E4D-BAC8-6E6693BFB991}">
      <dgm:prSet/>
      <dgm:spPr/>
      <dgm:t>
        <a:bodyPr/>
        <a:lstStyle/>
        <a:p>
          <a:r>
            <a:rPr lang="de-DE" dirty="0" smtClean="0"/>
            <a:t>Aufnahme der Zahlungsdienste</a:t>
          </a:r>
          <a:endParaRPr lang="en-US" dirty="0"/>
        </a:p>
      </dgm:t>
    </dgm:pt>
    <dgm:pt modelId="{328919EA-AC23-43F1-9533-26614197026D}" type="parTrans" cxnId="{F39DBBA7-E12C-4EBE-B626-A38F1260EA97}">
      <dgm:prSet/>
      <dgm:spPr/>
      <dgm:t>
        <a:bodyPr/>
        <a:lstStyle/>
        <a:p>
          <a:endParaRPr lang="en-US"/>
        </a:p>
      </dgm:t>
    </dgm:pt>
    <dgm:pt modelId="{FC5EAB81-9B2F-41A5-B67D-B78BC7C169DA}" type="sibTrans" cxnId="{F39DBBA7-E12C-4EBE-B626-A38F1260EA97}">
      <dgm:prSet/>
      <dgm:spPr/>
      <dgm:t>
        <a:bodyPr/>
        <a:lstStyle/>
        <a:p>
          <a:endParaRPr lang="en-US"/>
        </a:p>
      </dgm:t>
    </dgm:pt>
    <dgm:pt modelId="{D1D9888E-A667-49DD-958F-BBC28B02BE9C}">
      <dgm:prSet/>
      <dgm:spPr/>
      <dgm:t>
        <a:bodyPr/>
        <a:lstStyle/>
        <a:p>
          <a:r>
            <a:rPr lang="de-DE" dirty="0" smtClean="0"/>
            <a:t>Prüfung Gastland und </a:t>
          </a:r>
          <a:br>
            <a:rPr lang="de-DE" dirty="0" smtClean="0"/>
          </a:br>
          <a:r>
            <a:rPr lang="de-DE" dirty="0" smtClean="0"/>
            <a:t>„Welcome Letter“</a:t>
          </a:r>
          <a:endParaRPr lang="en-US" dirty="0"/>
        </a:p>
      </dgm:t>
    </dgm:pt>
    <dgm:pt modelId="{EF1B8195-A0A2-4C63-B87F-BCC7DDC7A424}" type="parTrans" cxnId="{48D070BD-C007-4674-9115-2180115B5152}">
      <dgm:prSet/>
      <dgm:spPr/>
      <dgm:t>
        <a:bodyPr/>
        <a:lstStyle/>
        <a:p>
          <a:endParaRPr lang="en-US"/>
        </a:p>
      </dgm:t>
    </dgm:pt>
    <dgm:pt modelId="{9BDB2461-FAA2-4FAF-9A4E-AF4FAF2FD1DC}" type="sibTrans" cxnId="{48D070BD-C007-4674-9115-2180115B5152}">
      <dgm:prSet/>
      <dgm:spPr/>
      <dgm:t>
        <a:bodyPr/>
        <a:lstStyle/>
        <a:p>
          <a:endParaRPr lang="en-US"/>
        </a:p>
      </dgm:t>
    </dgm:pt>
    <dgm:pt modelId="{72CDB2E7-D1AE-4756-98EC-C9876B03C167}" type="pres">
      <dgm:prSet presAssocID="{B6BD55FE-9508-4B09-96C1-C12B13F21A88}" presName="CompostProcess" presStyleCnt="0">
        <dgm:presLayoutVars>
          <dgm:dir/>
          <dgm:resizeHandles val="exact"/>
        </dgm:presLayoutVars>
      </dgm:prSet>
      <dgm:spPr/>
    </dgm:pt>
    <dgm:pt modelId="{788429C2-5D31-4670-9037-1CBEAAEC7EDD}" type="pres">
      <dgm:prSet presAssocID="{B6BD55FE-9508-4B09-96C1-C12B13F21A88}" presName="arrow" presStyleLbl="bgShp" presStyleIdx="0" presStyleCnt="1" custScaleY="100000"/>
      <dgm:spPr>
        <a:gradFill flip="none" rotWithShape="1">
          <a:gsLst>
            <a:gs pos="0">
              <a:srgbClr val="FF0000"/>
            </a:gs>
            <a:gs pos="50000">
              <a:srgbClr val="FFFF00"/>
            </a:gs>
            <a:gs pos="100000">
              <a:srgbClr val="00B050"/>
            </a:gs>
          </a:gsLst>
          <a:lin ang="0" scaled="1"/>
          <a:tileRect/>
        </a:gradFill>
      </dgm:spPr>
    </dgm:pt>
    <dgm:pt modelId="{5AF7F92E-8B8A-4060-A2EB-8D6BABAD249C}" type="pres">
      <dgm:prSet presAssocID="{B6BD55FE-9508-4B09-96C1-C12B13F21A88}" presName="linearProcess" presStyleCnt="0"/>
      <dgm:spPr/>
    </dgm:pt>
    <dgm:pt modelId="{A57E4411-0182-4616-ACF8-FF853BC0563D}" type="pres">
      <dgm:prSet presAssocID="{0F768D8C-7579-4265-A50B-C29EC80B69DD}" presName="textNode" presStyleLbl="node1" presStyleIdx="0" presStyleCnt="5">
        <dgm:presLayoutVars>
          <dgm:bulletEnabled val="1"/>
        </dgm:presLayoutVars>
      </dgm:prSet>
      <dgm:spPr/>
      <dgm:t>
        <a:bodyPr/>
        <a:lstStyle/>
        <a:p>
          <a:endParaRPr lang="en-US"/>
        </a:p>
      </dgm:t>
    </dgm:pt>
    <dgm:pt modelId="{0AA579E0-1390-459E-82FC-EA283FF526BB}" type="pres">
      <dgm:prSet presAssocID="{1E24207E-B671-4D89-ABEE-6630059E079C}" presName="sibTrans" presStyleCnt="0"/>
      <dgm:spPr/>
    </dgm:pt>
    <dgm:pt modelId="{2B0D9A09-F59A-4B75-AF1A-27E21FC5A190}" type="pres">
      <dgm:prSet presAssocID="{C4164453-C579-43C9-B941-D7C109D073C8}" presName="textNode" presStyleLbl="node1" presStyleIdx="1" presStyleCnt="5">
        <dgm:presLayoutVars>
          <dgm:bulletEnabled val="1"/>
        </dgm:presLayoutVars>
      </dgm:prSet>
      <dgm:spPr/>
      <dgm:t>
        <a:bodyPr/>
        <a:lstStyle/>
        <a:p>
          <a:endParaRPr lang="en-US"/>
        </a:p>
      </dgm:t>
    </dgm:pt>
    <dgm:pt modelId="{3F3ECAF4-CDEA-47AF-B058-D5E8E41FF76B}" type="pres">
      <dgm:prSet presAssocID="{AB1C5874-460A-4217-89EF-1F8D3CDC74DF}" presName="sibTrans" presStyleCnt="0"/>
      <dgm:spPr/>
    </dgm:pt>
    <dgm:pt modelId="{825E5F69-B7F9-4D25-852B-302538B522AB}" type="pres">
      <dgm:prSet presAssocID="{27E7A53D-9AA3-4A04-B6A5-0BC206A76B89}" presName="textNode" presStyleLbl="node1" presStyleIdx="2" presStyleCnt="5">
        <dgm:presLayoutVars>
          <dgm:bulletEnabled val="1"/>
        </dgm:presLayoutVars>
      </dgm:prSet>
      <dgm:spPr/>
      <dgm:t>
        <a:bodyPr/>
        <a:lstStyle/>
        <a:p>
          <a:endParaRPr lang="en-US"/>
        </a:p>
      </dgm:t>
    </dgm:pt>
    <dgm:pt modelId="{23C31E3D-F027-4980-8CD0-BCBE63AC28C5}" type="pres">
      <dgm:prSet presAssocID="{0DFB9910-48B6-4A5D-9CA9-786EE08F6679}" presName="sibTrans" presStyleCnt="0"/>
      <dgm:spPr/>
    </dgm:pt>
    <dgm:pt modelId="{3A3B7485-6C59-4219-BC19-16FF46050093}" type="pres">
      <dgm:prSet presAssocID="{D1D9888E-A667-49DD-958F-BBC28B02BE9C}" presName="textNode" presStyleLbl="node1" presStyleIdx="3" presStyleCnt="5">
        <dgm:presLayoutVars>
          <dgm:bulletEnabled val="1"/>
        </dgm:presLayoutVars>
      </dgm:prSet>
      <dgm:spPr/>
      <dgm:t>
        <a:bodyPr/>
        <a:lstStyle/>
        <a:p>
          <a:endParaRPr lang="en-US"/>
        </a:p>
      </dgm:t>
    </dgm:pt>
    <dgm:pt modelId="{6D743ED2-71DA-43F2-A3A3-B60F01BABD2D}" type="pres">
      <dgm:prSet presAssocID="{9BDB2461-FAA2-4FAF-9A4E-AF4FAF2FD1DC}" presName="sibTrans" presStyleCnt="0"/>
      <dgm:spPr/>
    </dgm:pt>
    <dgm:pt modelId="{BEA47F52-5AE1-42AE-8889-2833DD231A5F}" type="pres">
      <dgm:prSet presAssocID="{24C0DD96-9169-4E4D-BAC8-6E6693BFB991}" presName="textNode" presStyleLbl="node1" presStyleIdx="4" presStyleCnt="5">
        <dgm:presLayoutVars>
          <dgm:bulletEnabled val="1"/>
        </dgm:presLayoutVars>
      </dgm:prSet>
      <dgm:spPr/>
      <dgm:t>
        <a:bodyPr/>
        <a:lstStyle/>
        <a:p>
          <a:endParaRPr lang="en-US"/>
        </a:p>
      </dgm:t>
    </dgm:pt>
  </dgm:ptLst>
  <dgm:cxnLst>
    <dgm:cxn modelId="{48D070BD-C007-4674-9115-2180115B5152}" srcId="{B6BD55FE-9508-4B09-96C1-C12B13F21A88}" destId="{D1D9888E-A667-49DD-958F-BBC28B02BE9C}" srcOrd="3" destOrd="0" parTransId="{EF1B8195-A0A2-4C63-B87F-BCC7DDC7A424}" sibTransId="{9BDB2461-FAA2-4FAF-9A4E-AF4FAF2FD1DC}"/>
    <dgm:cxn modelId="{9014A017-0F2D-4E0E-A99B-7E5BF81B8171}" srcId="{B6BD55FE-9508-4B09-96C1-C12B13F21A88}" destId="{0F768D8C-7579-4265-A50B-C29EC80B69DD}" srcOrd="0" destOrd="0" parTransId="{968DD15C-B4A8-4F67-B33C-6531B82069D8}" sibTransId="{1E24207E-B671-4D89-ABEE-6630059E079C}"/>
    <dgm:cxn modelId="{6474AB7F-80E3-442E-A6D9-C903FF0464F9}" type="presOf" srcId="{D1D9888E-A667-49DD-958F-BBC28B02BE9C}" destId="{3A3B7485-6C59-4219-BC19-16FF46050093}" srcOrd="0" destOrd="0" presId="urn:microsoft.com/office/officeart/2005/8/layout/hProcess9"/>
    <dgm:cxn modelId="{18A74C77-CE00-4AC9-9635-E0AA3F3777FD}" type="presOf" srcId="{B6BD55FE-9508-4B09-96C1-C12B13F21A88}" destId="{72CDB2E7-D1AE-4756-98EC-C9876B03C167}" srcOrd="0" destOrd="0" presId="urn:microsoft.com/office/officeart/2005/8/layout/hProcess9"/>
    <dgm:cxn modelId="{9236D336-D224-455F-A91F-58FE32B75738}" srcId="{B6BD55FE-9508-4B09-96C1-C12B13F21A88}" destId="{27E7A53D-9AA3-4A04-B6A5-0BC206A76B89}" srcOrd="2" destOrd="0" parTransId="{1DB1E6AC-DE12-4618-ACBF-73D11363192B}" sibTransId="{0DFB9910-48B6-4A5D-9CA9-786EE08F6679}"/>
    <dgm:cxn modelId="{6B86F8B9-580A-4D08-B9D1-1A89A8EDF5BF}" type="presOf" srcId="{27E7A53D-9AA3-4A04-B6A5-0BC206A76B89}" destId="{825E5F69-B7F9-4D25-852B-302538B522AB}" srcOrd="0" destOrd="0" presId="urn:microsoft.com/office/officeart/2005/8/layout/hProcess9"/>
    <dgm:cxn modelId="{4FACE271-E4D3-4FF4-A5ED-6874F5EE4254}" type="presOf" srcId="{0F768D8C-7579-4265-A50B-C29EC80B69DD}" destId="{A57E4411-0182-4616-ACF8-FF853BC0563D}" srcOrd="0" destOrd="0" presId="urn:microsoft.com/office/officeart/2005/8/layout/hProcess9"/>
    <dgm:cxn modelId="{7432599B-E8F5-405F-9222-256A4E2B5C2A}" srcId="{B6BD55FE-9508-4B09-96C1-C12B13F21A88}" destId="{C4164453-C579-43C9-B941-D7C109D073C8}" srcOrd="1" destOrd="0" parTransId="{F32B4EB5-6ED2-42D9-AD1B-96964C6B0A8D}" sibTransId="{AB1C5874-460A-4217-89EF-1F8D3CDC74DF}"/>
    <dgm:cxn modelId="{3B4C7FBC-88CD-4FC9-B127-3C88A5492B99}" type="presOf" srcId="{C4164453-C579-43C9-B941-D7C109D073C8}" destId="{2B0D9A09-F59A-4B75-AF1A-27E21FC5A190}" srcOrd="0" destOrd="0" presId="urn:microsoft.com/office/officeart/2005/8/layout/hProcess9"/>
    <dgm:cxn modelId="{F39DBBA7-E12C-4EBE-B626-A38F1260EA97}" srcId="{B6BD55FE-9508-4B09-96C1-C12B13F21A88}" destId="{24C0DD96-9169-4E4D-BAC8-6E6693BFB991}" srcOrd="4" destOrd="0" parTransId="{328919EA-AC23-43F1-9533-26614197026D}" sibTransId="{FC5EAB81-9B2F-41A5-B67D-B78BC7C169DA}"/>
    <dgm:cxn modelId="{5D11E834-9E02-40C0-81DF-0C7F0ED21309}" type="presOf" srcId="{24C0DD96-9169-4E4D-BAC8-6E6693BFB991}" destId="{BEA47F52-5AE1-42AE-8889-2833DD231A5F}" srcOrd="0" destOrd="0" presId="urn:microsoft.com/office/officeart/2005/8/layout/hProcess9"/>
    <dgm:cxn modelId="{CF79F7D1-3E0F-4496-A307-07B00C4477BF}" type="presParOf" srcId="{72CDB2E7-D1AE-4756-98EC-C9876B03C167}" destId="{788429C2-5D31-4670-9037-1CBEAAEC7EDD}" srcOrd="0" destOrd="0" presId="urn:microsoft.com/office/officeart/2005/8/layout/hProcess9"/>
    <dgm:cxn modelId="{A6DEE0FB-72C4-48B4-9EBA-42646D83792D}" type="presParOf" srcId="{72CDB2E7-D1AE-4756-98EC-C9876B03C167}" destId="{5AF7F92E-8B8A-4060-A2EB-8D6BABAD249C}" srcOrd="1" destOrd="0" presId="urn:microsoft.com/office/officeart/2005/8/layout/hProcess9"/>
    <dgm:cxn modelId="{387F6441-D80C-438D-AE12-843EE22A0F0F}" type="presParOf" srcId="{5AF7F92E-8B8A-4060-A2EB-8D6BABAD249C}" destId="{A57E4411-0182-4616-ACF8-FF853BC0563D}" srcOrd="0" destOrd="0" presId="urn:microsoft.com/office/officeart/2005/8/layout/hProcess9"/>
    <dgm:cxn modelId="{CCB8C4BE-9FCA-4413-B19E-42E98A2A00C5}" type="presParOf" srcId="{5AF7F92E-8B8A-4060-A2EB-8D6BABAD249C}" destId="{0AA579E0-1390-459E-82FC-EA283FF526BB}" srcOrd="1" destOrd="0" presId="urn:microsoft.com/office/officeart/2005/8/layout/hProcess9"/>
    <dgm:cxn modelId="{D462A84D-54AB-424D-88A6-F91AD283FEBD}" type="presParOf" srcId="{5AF7F92E-8B8A-4060-A2EB-8D6BABAD249C}" destId="{2B0D9A09-F59A-4B75-AF1A-27E21FC5A190}" srcOrd="2" destOrd="0" presId="urn:microsoft.com/office/officeart/2005/8/layout/hProcess9"/>
    <dgm:cxn modelId="{98B3FE27-9995-42D3-B131-A2B124053F8A}" type="presParOf" srcId="{5AF7F92E-8B8A-4060-A2EB-8D6BABAD249C}" destId="{3F3ECAF4-CDEA-47AF-B058-D5E8E41FF76B}" srcOrd="3" destOrd="0" presId="urn:microsoft.com/office/officeart/2005/8/layout/hProcess9"/>
    <dgm:cxn modelId="{CE0EC2A5-3ADC-4CF0-A10B-C31FB0BED9A8}" type="presParOf" srcId="{5AF7F92E-8B8A-4060-A2EB-8D6BABAD249C}" destId="{825E5F69-B7F9-4D25-852B-302538B522AB}" srcOrd="4" destOrd="0" presId="urn:microsoft.com/office/officeart/2005/8/layout/hProcess9"/>
    <dgm:cxn modelId="{7B2EEB07-2989-40F3-A733-0D36CAF66716}" type="presParOf" srcId="{5AF7F92E-8B8A-4060-A2EB-8D6BABAD249C}" destId="{23C31E3D-F027-4980-8CD0-BCBE63AC28C5}" srcOrd="5" destOrd="0" presId="urn:microsoft.com/office/officeart/2005/8/layout/hProcess9"/>
    <dgm:cxn modelId="{869683A2-AE6D-480A-8A35-4CBB83158D82}" type="presParOf" srcId="{5AF7F92E-8B8A-4060-A2EB-8D6BABAD249C}" destId="{3A3B7485-6C59-4219-BC19-16FF46050093}" srcOrd="6" destOrd="0" presId="urn:microsoft.com/office/officeart/2005/8/layout/hProcess9"/>
    <dgm:cxn modelId="{FDBFE67D-C892-4A93-AA93-859ECB28A656}" type="presParOf" srcId="{5AF7F92E-8B8A-4060-A2EB-8D6BABAD249C}" destId="{6D743ED2-71DA-43F2-A3A3-B60F01BABD2D}" srcOrd="7" destOrd="0" presId="urn:microsoft.com/office/officeart/2005/8/layout/hProcess9"/>
    <dgm:cxn modelId="{56037032-8275-4E29-ABFE-1818DA289FFC}" type="presParOf" srcId="{5AF7F92E-8B8A-4060-A2EB-8D6BABAD249C}" destId="{BEA47F52-5AE1-42AE-8889-2833DD231A5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83BA97-1424-4DE7-A1C9-38319693E42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C9A6459-590D-4785-9FC6-3678E256CBA6}">
      <dgm:prSet phldrT="[Text]" custT="1"/>
      <dgm:spPr/>
      <dgm:t>
        <a:bodyPr/>
        <a:lstStyle/>
        <a:p>
          <a:r>
            <a:rPr lang="en-US" sz="1600" b="1" noProof="0" dirty="0" smtClean="0"/>
            <a:t>Governance</a:t>
          </a:r>
          <a:r>
            <a:rPr lang="en-US" sz="1600" noProof="0" dirty="0" smtClean="0"/>
            <a:t> – Implementation and regular review of a formal security policy</a:t>
          </a:r>
          <a:endParaRPr lang="en-US" sz="1600" noProof="0" dirty="0"/>
        </a:p>
      </dgm:t>
    </dgm:pt>
    <dgm:pt modelId="{ABF79BD3-6957-4322-B5E5-4018118F1D62}" type="parTrans" cxnId="{78E230C1-C3F2-42CE-A216-8A2F0F008BA0}">
      <dgm:prSet/>
      <dgm:spPr/>
      <dgm:t>
        <a:bodyPr/>
        <a:lstStyle/>
        <a:p>
          <a:endParaRPr lang="en-US" sz="1600"/>
        </a:p>
      </dgm:t>
    </dgm:pt>
    <dgm:pt modelId="{C8F3454C-FD55-430E-AA7A-5714B47B7442}" type="sibTrans" cxnId="{78E230C1-C3F2-42CE-A216-8A2F0F008BA0}">
      <dgm:prSet/>
      <dgm:spPr/>
      <dgm:t>
        <a:bodyPr/>
        <a:lstStyle/>
        <a:p>
          <a:endParaRPr lang="en-US" sz="1600"/>
        </a:p>
      </dgm:t>
    </dgm:pt>
    <dgm:pt modelId="{B7E0D33C-4D64-4A52-9B0F-70C2F1521BBA}">
      <dgm:prSet phldrT="[Text]" custT="1"/>
      <dgm:spPr/>
      <dgm:t>
        <a:bodyPr/>
        <a:lstStyle/>
        <a:p>
          <a:r>
            <a:rPr lang="en-US" sz="1600" noProof="0" dirty="0" smtClean="0"/>
            <a:t>Thorough </a:t>
          </a:r>
          <a:r>
            <a:rPr lang="en-US" sz="1600" b="1" noProof="0" dirty="0" smtClean="0"/>
            <a:t>risk assessments</a:t>
          </a:r>
          <a:endParaRPr lang="en-US" sz="1600" b="1" noProof="0" dirty="0"/>
        </a:p>
      </dgm:t>
    </dgm:pt>
    <dgm:pt modelId="{F94E00F3-E265-48A0-B1C7-F9965751E252}" type="parTrans" cxnId="{DAA1BD91-C7A1-457E-A053-946FE1A30148}">
      <dgm:prSet/>
      <dgm:spPr/>
      <dgm:t>
        <a:bodyPr/>
        <a:lstStyle/>
        <a:p>
          <a:endParaRPr lang="en-US" sz="1600"/>
        </a:p>
      </dgm:t>
    </dgm:pt>
    <dgm:pt modelId="{BD9FFCBE-ED39-451F-9CE3-74D7ABAFDFB0}" type="sibTrans" cxnId="{DAA1BD91-C7A1-457E-A053-946FE1A30148}">
      <dgm:prSet/>
      <dgm:spPr/>
      <dgm:t>
        <a:bodyPr/>
        <a:lstStyle/>
        <a:p>
          <a:endParaRPr lang="en-US" sz="1600"/>
        </a:p>
      </dgm:t>
    </dgm:pt>
    <dgm:pt modelId="{94A57B29-924F-4ACF-AF83-234115BC8196}">
      <dgm:prSet phldrT="[Text]" custT="1"/>
      <dgm:spPr/>
      <dgm:t>
        <a:bodyPr/>
        <a:lstStyle/>
        <a:p>
          <a:r>
            <a:rPr lang="en-US" sz="1600" b="1" noProof="0" dirty="0" smtClean="0"/>
            <a:t>Incident monitoring and reporting </a:t>
          </a:r>
          <a:r>
            <a:rPr lang="en-US" sz="1600" noProof="0" dirty="0" smtClean="0"/>
            <a:t>– security incidents and security-related customer complaints; reporting to the management and the competent authorities (major payment security incidents)</a:t>
          </a:r>
          <a:endParaRPr lang="en-US" sz="1600" noProof="0" dirty="0"/>
        </a:p>
      </dgm:t>
    </dgm:pt>
    <dgm:pt modelId="{8A3AA67B-0D2C-4A31-B61E-BDC7F343F25E}" type="parTrans" cxnId="{C6B19890-1427-4063-9AF4-449567EEACB2}">
      <dgm:prSet/>
      <dgm:spPr/>
      <dgm:t>
        <a:bodyPr/>
        <a:lstStyle/>
        <a:p>
          <a:endParaRPr lang="en-US" sz="1600"/>
        </a:p>
      </dgm:t>
    </dgm:pt>
    <dgm:pt modelId="{84B2C9E8-03B7-4A41-AE61-044735B5DE4F}" type="sibTrans" cxnId="{C6B19890-1427-4063-9AF4-449567EEACB2}">
      <dgm:prSet/>
      <dgm:spPr/>
      <dgm:t>
        <a:bodyPr/>
        <a:lstStyle/>
        <a:p>
          <a:endParaRPr lang="en-US" sz="1600"/>
        </a:p>
      </dgm:t>
    </dgm:pt>
    <dgm:pt modelId="{6A378B86-BBEF-413B-B3F4-8AED4B76471B}">
      <dgm:prSet phldrT="[Text]" custT="1"/>
      <dgm:spPr/>
      <dgm:t>
        <a:bodyPr/>
        <a:lstStyle/>
        <a:p>
          <a:r>
            <a:rPr lang="en-US" sz="1600" b="1" noProof="0" dirty="0" smtClean="0"/>
            <a:t>Risk control and mitigation</a:t>
          </a:r>
          <a:r>
            <a:rPr lang="en-US" sz="1600" noProof="0" dirty="0" smtClean="0"/>
            <a:t> – multiple layers of security </a:t>
          </a:r>
          <a:r>
            <a:rPr lang="en-US" sz="1600" noProof="0" dirty="0" err="1" smtClean="0"/>
            <a:t>defences</a:t>
          </a:r>
          <a:endParaRPr lang="en-US" sz="1600" noProof="0" dirty="0"/>
        </a:p>
      </dgm:t>
    </dgm:pt>
    <dgm:pt modelId="{D213B74F-DE8D-416E-9CE1-3AEC19D0CEC7}" type="parTrans" cxnId="{FC27D6CC-4521-45B1-AD8D-596E580F3007}">
      <dgm:prSet/>
      <dgm:spPr/>
      <dgm:t>
        <a:bodyPr/>
        <a:lstStyle/>
        <a:p>
          <a:endParaRPr lang="en-US" sz="1600"/>
        </a:p>
      </dgm:t>
    </dgm:pt>
    <dgm:pt modelId="{E0974814-D372-4841-8CF5-C2726BD0ABF1}" type="sibTrans" cxnId="{FC27D6CC-4521-45B1-AD8D-596E580F3007}">
      <dgm:prSet/>
      <dgm:spPr/>
      <dgm:t>
        <a:bodyPr/>
        <a:lstStyle/>
        <a:p>
          <a:endParaRPr lang="en-US" sz="1600"/>
        </a:p>
      </dgm:t>
    </dgm:pt>
    <dgm:pt modelId="{159500D0-548D-4F43-9C10-50E5B05CBF6C}">
      <dgm:prSet phldrT="[Text]" custT="1"/>
      <dgm:spPr/>
      <dgm:t>
        <a:bodyPr/>
        <a:lstStyle/>
        <a:p>
          <a:r>
            <a:rPr lang="en-US" sz="1600" b="1" noProof="0" dirty="0" smtClean="0"/>
            <a:t>Traceability</a:t>
          </a:r>
          <a:r>
            <a:rPr lang="en-US" sz="1600" noProof="0" dirty="0" smtClean="0"/>
            <a:t> of all transactions</a:t>
          </a:r>
          <a:endParaRPr lang="en-US" sz="1600" noProof="0" dirty="0"/>
        </a:p>
      </dgm:t>
    </dgm:pt>
    <dgm:pt modelId="{BB4B4232-5AF3-4E3D-BDE9-923A02E30B9D}" type="parTrans" cxnId="{5BF13A89-FE56-46C6-BA15-7A70AF39543A}">
      <dgm:prSet/>
      <dgm:spPr/>
      <dgm:t>
        <a:bodyPr/>
        <a:lstStyle/>
        <a:p>
          <a:endParaRPr lang="en-US" sz="1600"/>
        </a:p>
      </dgm:t>
    </dgm:pt>
    <dgm:pt modelId="{9D610090-EAD9-47EB-BB54-A5B42C2011E7}" type="sibTrans" cxnId="{5BF13A89-FE56-46C6-BA15-7A70AF39543A}">
      <dgm:prSet/>
      <dgm:spPr/>
      <dgm:t>
        <a:bodyPr/>
        <a:lstStyle/>
        <a:p>
          <a:endParaRPr lang="en-US" sz="1600"/>
        </a:p>
      </dgm:t>
    </dgm:pt>
    <dgm:pt modelId="{B55FEF22-55C6-4E2D-B40D-F2DCCDAA43A3}" type="pres">
      <dgm:prSet presAssocID="{DD83BA97-1424-4DE7-A1C9-38319693E42C}" presName="linear" presStyleCnt="0">
        <dgm:presLayoutVars>
          <dgm:dir/>
          <dgm:animLvl val="lvl"/>
          <dgm:resizeHandles val="exact"/>
        </dgm:presLayoutVars>
      </dgm:prSet>
      <dgm:spPr/>
      <dgm:t>
        <a:bodyPr/>
        <a:lstStyle/>
        <a:p>
          <a:endParaRPr lang="en-US"/>
        </a:p>
      </dgm:t>
    </dgm:pt>
    <dgm:pt modelId="{63F8F56B-97CF-47D2-962A-4418D3AFB9E4}" type="pres">
      <dgm:prSet presAssocID="{7C9A6459-590D-4785-9FC6-3678E256CBA6}" presName="parentLin" presStyleCnt="0"/>
      <dgm:spPr/>
    </dgm:pt>
    <dgm:pt modelId="{7D7EDE99-5720-414C-8C41-0B05B6D4D4C7}" type="pres">
      <dgm:prSet presAssocID="{7C9A6459-590D-4785-9FC6-3678E256CBA6}" presName="parentLeftMargin" presStyleLbl="node1" presStyleIdx="0" presStyleCnt="5"/>
      <dgm:spPr/>
      <dgm:t>
        <a:bodyPr/>
        <a:lstStyle/>
        <a:p>
          <a:endParaRPr lang="en-US"/>
        </a:p>
      </dgm:t>
    </dgm:pt>
    <dgm:pt modelId="{E830D6C6-2D0D-49B2-909F-43091D196D0F}" type="pres">
      <dgm:prSet presAssocID="{7C9A6459-590D-4785-9FC6-3678E256CBA6}" presName="parentText" presStyleLbl="node1" presStyleIdx="0" presStyleCnt="5">
        <dgm:presLayoutVars>
          <dgm:chMax val="0"/>
          <dgm:bulletEnabled val="1"/>
        </dgm:presLayoutVars>
      </dgm:prSet>
      <dgm:spPr/>
      <dgm:t>
        <a:bodyPr/>
        <a:lstStyle/>
        <a:p>
          <a:endParaRPr lang="en-US"/>
        </a:p>
      </dgm:t>
    </dgm:pt>
    <dgm:pt modelId="{B57A17DA-BA8D-4B53-B820-B815A1EFAECA}" type="pres">
      <dgm:prSet presAssocID="{7C9A6459-590D-4785-9FC6-3678E256CBA6}" presName="negativeSpace" presStyleCnt="0"/>
      <dgm:spPr/>
    </dgm:pt>
    <dgm:pt modelId="{FDB48126-94F1-4CE4-8088-1CBE02D7D8FD}" type="pres">
      <dgm:prSet presAssocID="{7C9A6459-590D-4785-9FC6-3678E256CBA6}" presName="childText" presStyleLbl="conFgAcc1" presStyleIdx="0" presStyleCnt="5">
        <dgm:presLayoutVars>
          <dgm:bulletEnabled val="1"/>
        </dgm:presLayoutVars>
      </dgm:prSet>
      <dgm:spPr/>
    </dgm:pt>
    <dgm:pt modelId="{A72AFE07-35BA-49EB-A130-D64FCB2DAE6D}" type="pres">
      <dgm:prSet presAssocID="{C8F3454C-FD55-430E-AA7A-5714B47B7442}" presName="spaceBetweenRectangles" presStyleCnt="0"/>
      <dgm:spPr/>
    </dgm:pt>
    <dgm:pt modelId="{31D9F314-4951-49DD-B4A3-2C37AA5F3CAC}" type="pres">
      <dgm:prSet presAssocID="{B7E0D33C-4D64-4A52-9B0F-70C2F1521BBA}" presName="parentLin" presStyleCnt="0"/>
      <dgm:spPr/>
    </dgm:pt>
    <dgm:pt modelId="{EE5A1805-D41F-4BAD-9FE4-C4D54BD7F7B4}" type="pres">
      <dgm:prSet presAssocID="{B7E0D33C-4D64-4A52-9B0F-70C2F1521BBA}" presName="parentLeftMargin" presStyleLbl="node1" presStyleIdx="0" presStyleCnt="5"/>
      <dgm:spPr/>
      <dgm:t>
        <a:bodyPr/>
        <a:lstStyle/>
        <a:p>
          <a:endParaRPr lang="en-US"/>
        </a:p>
      </dgm:t>
    </dgm:pt>
    <dgm:pt modelId="{A3500174-616D-49E2-97A1-742FFCF0F3C6}" type="pres">
      <dgm:prSet presAssocID="{B7E0D33C-4D64-4A52-9B0F-70C2F1521BBA}" presName="parentText" presStyleLbl="node1" presStyleIdx="1" presStyleCnt="5">
        <dgm:presLayoutVars>
          <dgm:chMax val="0"/>
          <dgm:bulletEnabled val="1"/>
        </dgm:presLayoutVars>
      </dgm:prSet>
      <dgm:spPr/>
      <dgm:t>
        <a:bodyPr/>
        <a:lstStyle/>
        <a:p>
          <a:endParaRPr lang="en-US"/>
        </a:p>
      </dgm:t>
    </dgm:pt>
    <dgm:pt modelId="{3FE60ADA-4676-4A2B-A63C-C089610D20B9}" type="pres">
      <dgm:prSet presAssocID="{B7E0D33C-4D64-4A52-9B0F-70C2F1521BBA}" presName="negativeSpace" presStyleCnt="0"/>
      <dgm:spPr/>
    </dgm:pt>
    <dgm:pt modelId="{15723AE4-6448-4945-B9DE-6CE2E3FDCF22}" type="pres">
      <dgm:prSet presAssocID="{B7E0D33C-4D64-4A52-9B0F-70C2F1521BBA}" presName="childText" presStyleLbl="conFgAcc1" presStyleIdx="1" presStyleCnt="5">
        <dgm:presLayoutVars>
          <dgm:bulletEnabled val="1"/>
        </dgm:presLayoutVars>
      </dgm:prSet>
      <dgm:spPr/>
    </dgm:pt>
    <dgm:pt modelId="{863C2A30-2FDB-4C80-89C7-52B51EC4F367}" type="pres">
      <dgm:prSet presAssocID="{BD9FFCBE-ED39-451F-9CE3-74D7ABAFDFB0}" presName="spaceBetweenRectangles" presStyleCnt="0"/>
      <dgm:spPr/>
    </dgm:pt>
    <dgm:pt modelId="{A4106D96-79F0-4A96-97B7-E6C41D4205CF}" type="pres">
      <dgm:prSet presAssocID="{94A57B29-924F-4ACF-AF83-234115BC8196}" presName="parentLin" presStyleCnt="0"/>
      <dgm:spPr/>
    </dgm:pt>
    <dgm:pt modelId="{92401BFE-ABE1-48DA-A1A3-4FED9668BDCF}" type="pres">
      <dgm:prSet presAssocID="{94A57B29-924F-4ACF-AF83-234115BC8196}" presName="parentLeftMargin" presStyleLbl="node1" presStyleIdx="1" presStyleCnt="5"/>
      <dgm:spPr/>
      <dgm:t>
        <a:bodyPr/>
        <a:lstStyle/>
        <a:p>
          <a:endParaRPr lang="en-US"/>
        </a:p>
      </dgm:t>
    </dgm:pt>
    <dgm:pt modelId="{89DCD912-4FCF-4F39-877A-89C64BF1AA67}" type="pres">
      <dgm:prSet presAssocID="{94A57B29-924F-4ACF-AF83-234115BC8196}" presName="parentText" presStyleLbl="node1" presStyleIdx="2" presStyleCnt="5" custScaleY="198218" custLinFactNeighborX="8200" custLinFactNeighborY="-2001">
        <dgm:presLayoutVars>
          <dgm:chMax val="0"/>
          <dgm:bulletEnabled val="1"/>
        </dgm:presLayoutVars>
      </dgm:prSet>
      <dgm:spPr/>
      <dgm:t>
        <a:bodyPr/>
        <a:lstStyle/>
        <a:p>
          <a:endParaRPr lang="en-US"/>
        </a:p>
      </dgm:t>
    </dgm:pt>
    <dgm:pt modelId="{93A95E25-93BD-41D5-8153-B1AE5B4ECCE7}" type="pres">
      <dgm:prSet presAssocID="{94A57B29-924F-4ACF-AF83-234115BC8196}" presName="negativeSpace" presStyleCnt="0"/>
      <dgm:spPr/>
    </dgm:pt>
    <dgm:pt modelId="{6B2C16D4-CDE1-40DE-AFDE-2C09CA9292F2}" type="pres">
      <dgm:prSet presAssocID="{94A57B29-924F-4ACF-AF83-234115BC8196}" presName="childText" presStyleLbl="conFgAcc1" presStyleIdx="2" presStyleCnt="5" custLinFactNeighborX="421" custLinFactNeighborY="-34243">
        <dgm:presLayoutVars>
          <dgm:bulletEnabled val="1"/>
        </dgm:presLayoutVars>
      </dgm:prSet>
      <dgm:spPr/>
    </dgm:pt>
    <dgm:pt modelId="{CAD82C9A-194B-4F4A-B0D8-1B0601EF7C39}" type="pres">
      <dgm:prSet presAssocID="{84B2C9E8-03B7-4A41-AE61-044735B5DE4F}" presName="spaceBetweenRectangles" presStyleCnt="0"/>
      <dgm:spPr/>
    </dgm:pt>
    <dgm:pt modelId="{325FC3DF-5F79-4B4E-8E20-C7A40FE953D7}" type="pres">
      <dgm:prSet presAssocID="{6A378B86-BBEF-413B-B3F4-8AED4B76471B}" presName="parentLin" presStyleCnt="0"/>
      <dgm:spPr/>
    </dgm:pt>
    <dgm:pt modelId="{E32D4349-4F5A-4235-826D-49AFE2EC3AAA}" type="pres">
      <dgm:prSet presAssocID="{6A378B86-BBEF-413B-B3F4-8AED4B76471B}" presName="parentLeftMargin" presStyleLbl="node1" presStyleIdx="2" presStyleCnt="5"/>
      <dgm:spPr/>
      <dgm:t>
        <a:bodyPr/>
        <a:lstStyle/>
        <a:p>
          <a:endParaRPr lang="en-US"/>
        </a:p>
      </dgm:t>
    </dgm:pt>
    <dgm:pt modelId="{DC728F34-731D-42B5-905E-24C576C6D26C}" type="pres">
      <dgm:prSet presAssocID="{6A378B86-BBEF-413B-B3F4-8AED4B76471B}" presName="parentText" presStyleLbl="node1" presStyleIdx="3" presStyleCnt="5">
        <dgm:presLayoutVars>
          <dgm:chMax val="0"/>
          <dgm:bulletEnabled val="1"/>
        </dgm:presLayoutVars>
      </dgm:prSet>
      <dgm:spPr/>
      <dgm:t>
        <a:bodyPr/>
        <a:lstStyle/>
        <a:p>
          <a:endParaRPr lang="en-US"/>
        </a:p>
      </dgm:t>
    </dgm:pt>
    <dgm:pt modelId="{18D7E061-1CDD-4A4B-9BEC-2279257AC2DD}" type="pres">
      <dgm:prSet presAssocID="{6A378B86-BBEF-413B-B3F4-8AED4B76471B}" presName="negativeSpace" presStyleCnt="0"/>
      <dgm:spPr/>
    </dgm:pt>
    <dgm:pt modelId="{7DCE5AEC-DEAC-49E3-82BE-3C59EF3A9D4E}" type="pres">
      <dgm:prSet presAssocID="{6A378B86-BBEF-413B-B3F4-8AED4B76471B}" presName="childText" presStyleLbl="conFgAcc1" presStyleIdx="3" presStyleCnt="5">
        <dgm:presLayoutVars>
          <dgm:bulletEnabled val="1"/>
        </dgm:presLayoutVars>
      </dgm:prSet>
      <dgm:spPr/>
    </dgm:pt>
    <dgm:pt modelId="{FD432EBE-C2E6-4E2C-89FE-0BC7DFB86513}" type="pres">
      <dgm:prSet presAssocID="{E0974814-D372-4841-8CF5-C2726BD0ABF1}" presName="spaceBetweenRectangles" presStyleCnt="0"/>
      <dgm:spPr/>
    </dgm:pt>
    <dgm:pt modelId="{83B5C1DE-3A81-41C2-ADF6-4D773979C836}" type="pres">
      <dgm:prSet presAssocID="{159500D0-548D-4F43-9C10-50E5B05CBF6C}" presName="parentLin" presStyleCnt="0"/>
      <dgm:spPr/>
    </dgm:pt>
    <dgm:pt modelId="{E4F61DDB-3F0A-4F9E-97A3-FFE9C6C842B0}" type="pres">
      <dgm:prSet presAssocID="{159500D0-548D-4F43-9C10-50E5B05CBF6C}" presName="parentLeftMargin" presStyleLbl="node1" presStyleIdx="3" presStyleCnt="5"/>
      <dgm:spPr/>
      <dgm:t>
        <a:bodyPr/>
        <a:lstStyle/>
        <a:p>
          <a:endParaRPr lang="en-US"/>
        </a:p>
      </dgm:t>
    </dgm:pt>
    <dgm:pt modelId="{492F804D-FCD7-4B55-82F6-28F59AD4C34B}" type="pres">
      <dgm:prSet presAssocID="{159500D0-548D-4F43-9C10-50E5B05CBF6C}" presName="parentText" presStyleLbl="node1" presStyleIdx="4" presStyleCnt="5" custScaleY="114081">
        <dgm:presLayoutVars>
          <dgm:chMax val="0"/>
          <dgm:bulletEnabled val="1"/>
        </dgm:presLayoutVars>
      </dgm:prSet>
      <dgm:spPr/>
      <dgm:t>
        <a:bodyPr/>
        <a:lstStyle/>
        <a:p>
          <a:endParaRPr lang="en-US"/>
        </a:p>
      </dgm:t>
    </dgm:pt>
    <dgm:pt modelId="{D4F2161D-967D-4F80-9318-B54051CB7FCB}" type="pres">
      <dgm:prSet presAssocID="{159500D0-548D-4F43-9C10-50E5B05CBF6C}" presName="negativeSpace" presStyleCnt="0"/>
      <dgm:spPr/>
    </dgm:pt>
    <dgm:pt modelId="{DFE797B8-D6ED-4E57-B77F-D05CA67AE9CC}" type="pres">
      <dgm:prSet presAssocID="{159500D0-548D-4F43-9C10-50E5B05CBF6C}" presName="childText" presStyleLbl="conFgAcc1" presStyleIdx="4" presStyleCnt="5">
        <dgm:presLayoutVars>
          <dgm:bulletEnabled val="1"/>
        </dgm:presLayoutVars>
      </dgm:prSet>
      <dgm:spPr/>
    </dgm:pt>
  </dgm:ptLst>
  <dgm:cxnLst>
    <dgm:cxn modelId="{F6B43990-1330-4557-9CDC-5533C97B6C9F}" type="presOf" srcId="{159500D0-548D-4F43-9C10-50E5B05CBF6C}" destId="{E4F61DDB-3F0A-4F9E-97A3-FFE9C6C842B0}" srcOrd="0" destOrd="0" presId="urn:microsoft.com/office/officeart/2005/8/layout/list1"/>
    <dgm:cxn modelId="{F62A7D32-75BF-4E76-9000-969B5A8D8E07}" type="presOf" srcId="{B7E0D33C-4D64-4A52-9B0F-70C2F1521BBA}" destId="{A3500174-616D-49E2-97A1-742FFCF0F3C6}" srcOrd="1" destOrd="0" presId="urn:microsoft.com/office/officeart/2005/8/layout/list1"/>
    <dgm:cxn modelId="{7997B36D-F245-4A80-A47C-C6D359080677}" type="presOf" srcId="{7C9A6459-590D-4785-9FC6-3678E256CBA6}" destId="{7D7EDE99-5720-414C-8C41-0B05B6D4D4C7}" srcOrd="0" destOrd="0" presId="urn:microsoft.com/office/officeart/2005/8/layout/list1"/>
    <dgm:cxn modelId="{C6B19890-1427-4063-9AF4-449567EEACB2}" srcId="{DD83BA97-1424-4DE7-A1C9-38319693E42C}" destId="{94A57B29-924F-4ACF-AF83-234115BC8196}" srcOrd="2" destOrd="0" parTransId="{8A3AA67B-0D2C-4A31-B61E-BDC7F343F25E}" sibTransId="{84B2C9E8-03B7-4A41-AE61-044735B5DE4F}"/>
    <dgm:cxn modelId="{90720802-35A5-4B0A-938D-A796164F6C0C}" type="presOf" srcId="{94A57B29-924F-4ACF-AF83-234115BC8196}" destId="{92401BFE-ABE1-48DA-A1A3-4FED9668BDCF}" srcOrd="0" destOrd="0" presId="urn:microsoft.com/office/officeart/2005/8/layout/list1"/>
    <dgm:cxn modelId="{78E230C1-C3F2-42CE-A216-8A2F0F008BA0}" srcId="{DD83BA97-1424-4DE7-A1C9-38319693E42C}" destId="{7C9A6459-590D-4785-9FC6-3678E256CBA6}" srcOrd="0" destOrd="0" parTransId="{ABF79BD3-6957-4322-B5E5-4018118F1D62}" sibTransId="{C8F3454C-FD55-430E-AA7A-5714B47B7442}"/>
    <dgm:cxn modelId="{DAA1BD91-C7A1-457E-A053-946FE1A30148}" srcId="{DD83BA97-1424-4DE7-A1C9-38319693E42C}" destId="{B7E0D33C-4D64-4A52-9B0F-70C2F1521BBA}" srcOrd="1" destOrd="0" parTransId="{F94E00F3-E265-48A0-B1C7-F9965751E252}" sibTransId="{BD9FFCBE-ED39-451F-9CE3-74D7ABAFDFB0}"/>
    <dgm:cxn modelId="{D7B08658-D020-4706-9342-BF4A4D8AD45A}" type="presOf" srcId="{7C9A6459-590D-4785-9FC6-3678E256CBA6}" destId="{E830D6C6-2D0D-49B2-909F-43091D196D0F}" srcOrd="1" destOrd="0" presId="urn:microsoft.com/office/officeart/2005/8/layout/list1"/>
    <dgm:cxn modelId="{6351FFC5-3CDB-4CA0-B92C-456C589F11F6}" type="presOf" srcId="{B7E0D33C-4D64-4A52-9B0F-70C2F1521BBA}" destId="{EE5A1805-D41F-4BAD-9FE4-C4D54BD7F7B4}" srcOrd="0" destOrd="0" presId="urn:microsoft.com/office/officeart/2005/8/layout/list1"/>
    <dgm:cxn modelId="{9FEF2F08-6E64-4496-BB97-7AF2211F624A}" type="presOf" srcId="{6A378B86-BBEF-413B-B3F4-8AED4B76471B}" destId="{E32D4349-4F5A-4235-826D-49AFE2EC3AAA}" srcOrd="0" destOrd="0" presId="urn:microsoft.com/office/officeart/2005/8/layout/list1"/>
    <dgm:cxn modelId="{5BF13A89-FE56-46C6-BA15-7A70AF39543A}" srcId="{DD83BA97-1424-4DE7-A1C9-38319693E42C}" destId="{159500D0-548D-4F43-9C10-50E5B05CBF6C}" srcOrd="4" destOrd="0" parTransId="{BB4B4232-5AF3-4E3D-BDE9-923A02E30B9D}" sibTransId="{9D610090-EAD9-47EB-BB54-A5B42C2011E7}"/>
    <dgm:cxn modelId="{DDD1D632-7074-48C3-B704-35FE16AFA6BD}" type="presOf" srcId="{DD83BA97-1424-4DE7-A1C9-38319693E42C}" destId="{B55FEF22-55C6-4E2D-B40D-F2DCCDAA43A3}" srcOrd="0" destOrd="0" presId="urn:microsoft.com/office/officeart/2005/8/layout/list1"/>
    <dgm:cxn modelId="{688F0840-4035-46D9-8562-CAD0486AFE04}" type="presOf" srcId="{159500D0-548D-4F43-9C10-50E5B05CBF6C}" destId="{492F804D-FCD7-4B55-82F6-28F59AD4C34B}" srcOrd="1" destOrd="0" presId="urn:microsoft.com/office/officeart/2005/8/layout/list1"/>
    <dgm:cxn modelId="{CC5F29A9-7299-453A-B062-28CEE2459B71}" type="presOf" srcId="{6A378B86-BBEF-413B-B3F4-8AED4B76471B}" destId="{DC728F34-731D-42B5-905E-24C576C6D26C}" srcOrd="1" destOrd="0" presId="urn:microsoft.com/office/officeart/2005/8/layout/list1"/>
    <dgm:cxn modelId="{7021B5AF-6FC9-4562-A62D-197B3BC346F0}" type="presOf" srcId="{94A57B29-924F-4ACF-AF83-234115BC8196}" destId="{89DCD912-4FCF-4F39-877A-89C64BF1AA67}" srcOrd="1" destOrd="0" presId="urn:microsoft.com/office/officeart/2005/8/layout/list1"/>
    <dgm:cxn modelId="{FC27D6CC-4521-45B1-AD8D-596E580F3007}" srcId="{DD83BA97-1424-4DE7-A1C9-38319693E42C}" destId="{6A378B86-BBEF-413B-B3F4-8AED4B76471B}" srcOrd="3" destOrd="0" parTransId="{D213B74F-DE8D-416E-9CE1-3AEC19D0CEC7}" sibTransId="{E0974814-D372-4841-8CF5-C2726BD0ABF1}"/>
    <dgm:cxn modelId="{D44C3E4C-90D5-4937-A603-270F0E3D427D}" type="presParOf" srcId="{B55FEF22-55C6-4E2D-B40D-F2DCCDAA43A3}" destId="{63F8F56B-97CF-47D2-962A-4418D3AFB9E4}" srcOrd="0" destOrd="0" presId="urn:microsoft.com/office/officeart/2005/8/layout/list1"/>
    <dgm:cxn modelId="{7D251C01-1CB3-4A8D-8E0A-6719960AE254}" type="presParOf" srcId="{63F8F56B-97CF-47D2-962A-4418D3AFB9E4}" destId="{7D7EDE99-5720-414C-8C41-0B05B6D4D4C7}" srcOrd="0" destOrd="0" presId="urn:microsoft.com/office/officeart/2005/8/layout/list1"/>
    <dgm:cxn modelId="{18EAEEAA-2F1E-4205-A6C7-8F31D52BEC36}" type="presParOf" srcId="{63F8F56B-97CF-47D2-962A-4418D3AFB9E4}" destId="{E830D6C6-2D0D-49B2-909F-43091D196D0F}" srcOrd="1" destOrd="0" presId="urn:microsoft.com/office/officeart/2005/8/layout/list1"/>
    <dgm:cxn modelId="{2D6B90FC-AF2D-4221-A9A8-3B19C394225B}" type="presParOf" srcId="{B55FEF22-55C6-4E2D-B40D-F2DCCDAA43A3}" destId="{B57A17DA-BA8D-4B53-B820-B815A1EFAECA}" srcOrd="1" destOrd="0" presId="urn:microsoft.com/office/officeart/2005/8/layout/list1"/>
    <dgm:cxn modelId="{6E4B6BE5-4F52-4D05-A832-F6472159B4A3}" type="presParOf" srcId="{B55FEF22-55C6-4E2D-B40D-F2DCCDAA43A3}" destId="{FDB48126-94F1-4CE4-8088-1CBE02D7D8FD}" srcOrd="2" destOrd="0" presId="urn:microsoft.com/office/officeart/2005/8/layout/list1"/>
    <dgm:cxn modelId="{60C494CC-3A86-4572-B542-0EA1BBA93AB2}" type="presParOf" srcId="{B55FEF22-55C6-4E2D-B40D-F2DCCDAA43A3}" destId="{A72AFE07-35BA-49EB-A130-D64FCB2DAE6D}" srcOrd="3" destOrd="0" presId="urn:microsoft.com/office/officeart/2005/8/layout/list1"/>
    <dgm:cxn modelId="{8538564C-F351-485F-B94B-7ACF4EAFFCA9}" type="presParOf" srcId="{B55FEF22-55C6-4E2D-B40D-F2DCCDAA43A3}" destId="{31D9F314-4951-49DD-B4A3-2C37AA5F3CAC}" srcOrd="4" destOrd="0" presId="urn:microsoft.com/office/officeart/2005/8/layout/list1"/>
    <dgm:cxn modelId="{CB28A047-778B-4E3F-BD55-D7565A7E68D8}" type="presParOf" srcId="{31D9F314-4951-49DD-B4A3-2C37AA5F3CAC}" destId="{EE5A1805-D41F-4BAD-9FE4-C4D54BD7F7B4}" srcOrd="0" destOrd="0" presId="urn:microsoft.com/office/officeart/2005/8/layout/list1"/>
    <dgm:cxn modelId="{1A0294FC-0609-486D-A6AB-17D85169BE40}" type="presParOf" srcId="{31D9F314-4951-49DD-B4A3-2C37AA5F3CAC}" destId="{A3500174-616D-49E2-97A1-742FFCF0F3C6}" srcOrd="1" destOrd="0" presId="urn:microsoft.com/office/officeart/2005/8/layout/list1"/>
    <dgm:cxn modelId="{3FA768C7-6258-4474-9387-C3976458547A}" type="presParOf" srcId="{B55FEF22-55C6-4E2D-B40D-F2DCCDAA43A3}" destId="{3FE60ADA-4676-4A2B-A63C-C089610D20B9}" srcOrd="5" destOrd="0" presId="urn:microsoft.com/office/officeart/2005/8/layout/list1"/>
    <dgm:cxn modelId="{1D47E787-7511-4740-9EAB-13F1D876198F}" type="presParOf" srcId="{B55FEF22-55C6-4E2D-B40D-F2DCCDAA43A3}" destId="{15723AE4-6448-4945-B9DE-6CE2E3FDCF22}" srcOrd="6" destOrd="0" presId="urn:microsoft.com/office/officeart/2005/8/layout/list1"/>
    <dgm:cxn modelId="{81828BDA-B739-4005-AD2E-10FFED2FEEBF}" type="presParOf" srcId="{B55FEF22-55C6-4E2D-B40D-F2DCCDAA43A3}" destId="{863C2A30-2FDB-4C80-89C7-52B51EC4F367}" srcOrd="7" destOrd="0" presId="urn:microsoft.com/office/officeart/2005/8/layout/list1"/>
    <dgm:cxn modelId="{84225A38-768D-47D0-A60E-698998F4A061}" type="presParOf" srcId="{B55FEF22-55C6-4E2D-B40D-F2DCCDAA43A3}" destId="{A4106D96-79F0-4A96-97B7-E6C41D4205CF}" srcOrd="8" destOrd="0" presId="urn:microsoft.com/office/officeart/2005/8/layout/list1"/>
    <dgm:cxn modelId="{C8257B77-7239-4E68-821A-CF979CAEE530}" type="presParOf" srcId="{A4106D96-79F0-4A96-97B7-E6C41D4205CF}" destId="{92401BFE-ABE1-48DA-A1A3-4FED9668BDCF}" srcOrd="0" destOrd="0" presId="urn:microsoft.com/office/officeart/2005/8/layout/list1"/>
    <dgm:cxn modelId="{2A8FB8BF-3D15-4F5F-B9EB-9D537AC560E8}" type="presParOf" srcId="{A4106D96-79F0-4A96-97B7-E6C41D4205CF}" destId="{89DCD912-4FCF-4F39-877A-89C64BF1AA67}" srcOrd="1" destOrd="0" presId="urn:microsoft.com/office/officeart/2005/8/layout/list1"/>
    <dgm:cxn modelId="{BD8A46EB-0D5C-4257-899F-19F319DFA97E}" type="presParOf" srcId="{B55FEF22-55C6-4E2D-B40D-F2DCCDAA43A3}" destId="{93A95E25-93BD-41D5-8153-B1AE5B4ECCE7}" srcOrd="9" destOrd="0" presId="urn:microsoft.com/office/officeart/2005/8/layout/list1"/>
    <dgm:cxn modelId="{5EB2EECE-5026-4B0C-BDF8-65EAE2983664}" type="presParOf" srcId="{B55FEF22-55C6-4E2D-B40D-F2DCCDAA43A3}" destId="{6B2C16D4-CDE1-40DE-AFDE-2C09CA9292F2}" srcOrd="10" destOrd="0" presId="urn:microsoft.com/office/officeart/2005/8/layout/list1"/>
    <dgm:cxn modelId="{65715C8B-D240-4015-BBD2-CE08E3B49052}" type="presParOf" srcId="{B55FEF22-55C6-4E2D-B40D-F2DCCDAA43A3}" destId="{CAD82C9A-194B-4F4A-B0D8-1B0601EF7C39}" srcOrd="11" destOrd="0" presId="urn:microsoft.com/office/officeart/2005/8/layout/list1"/>
    <dgm:cxn modelId="{79C49CF5-E6E8-45FB-8E12-B427E1FD8309}" type="presParOf" srcId="{B55FEF22-55C6-4E2D-B40D-F2DCCDAA43A3}" destId="{325FC3DF-5F79-4B4E-8E20-C7A40FE953D7}" srcOrd="12" destOrd="0" presId="urn:microsoft.com/office/officeart/2005/8/layout/list1"/>
    <dgm:cxn modelId="{9D10B98C-90DD-4389-B43C-1D7DDD808CCA}" type="presParOf" srcId="{325FC3DF-5F79-4B4E-8E20-C7A40FE953D7}" destId="{E32D4349-4F5A-4235-826D-49AFE2EC3AAA}" srcOrd="0" destOrd="0" presId="urn:microsoft.com/office/officeart/2005/8/layout/list1"/>
    <dgm:cxn modelId="{70D23513-B876-4D3F-9282-9D3E7FDFCCE9}" type="presParOf" srcId="{325FC3DF-5F79-4B4E-8E20-C7A40FE953D7}" destId="{DC728F34-731D-42B5-905E-24C576C6D26C}" srcOrd="1" destOrd="0" presId="urn:microsoft.com/office/officeart/2005/8/layout/list1"/>
    <dgm:cxn modelId="{3E5E3BB3-F110-4E1E-83F6-C147C9191CCB}" type="presParOf" srcId="{B55FEF22-55C6-4E2D-B40D-F2DCCDAA43A3}" destId="{18D7E061-1CDD-4A4B-9BEC-2279257AC2DD}" srcOrd="13" destOrd="0" presId="urn:microsoft.com/office/officeart/2005/8/layout/list1"/>
    <dgm:cxn modelId="{546BBA01-DB05-4DEC-AE7A-F686BF3054BC}" type="presParOf" srcId="{B55FEF22-55C6-4E2D-B40D-F2DCCDAA43A3}" destId="{7DCE5AEC-DEAC-49E3-82BE-3C59EF3A9D4E}" srcOrd="14" destOrd="0" presId="urn:microsoft.com/office/officeart/2005/8/layout/list1"/>
    <dgm:cxn modelId="{9D3E18E5-65C4-49B5-8C48-345BC37BD108}" type="presParOf" srcId="{B55FEF22-55C6-4E2D-B40D-F2DCCDAA43A3}" destId="{FD432EBE-C2E6-4E2C-89FE-0BC7DFB86513}" srcOrd="15" destOrd="0" presId="urn:microsoft.com/office/officeart/2005/8/layout/list1"/>
    <dgm:cxn modelId="{49D15C88-0EF1-4D57-8C3E-B0751135341F}" type="presParOf" srcId="{B55FEF22-55C6-4E2D-B40D-F2DCCDAA43A3}" destId="{83B5C1DE-3A81-41C2-ADF6-4D773979C836}" srcOrd="16" destOrd="0" presId="urn:microsoft.com/office/officeart/2005/8/layout/list1"/>
    <dgm:cxn modelId="{41E1826A-65AA-4CD7-A547-036C1A2EC53D}" type="presParOf" srcId="{83B5C1DE-3A81-41C2-ADF6-4D773979C836}" destId="{E4F61DDB-3F0A-4F9E-97A3-FFE9C6C842B0}" srcOrd="0" destOrd="0" presId="urn:microsoft.com/office/officeart/2005/8/layout/list1"/>
    <dgm:cxn modelId="{B492D725-3A8F-4B65-BA18-4B200ED8F984}" type="presParOf" srcId="{83B5C1DE-3A81-41C2-ADF6-4D773979C836}" destId="{492F804D-FCD7-4B55-82F6-28F59AD4C34B}" srcOrd="1" destOrd="0" presId="urn:microsoft.com/office/officeart/2005/8/layout/list1"/>
    <dgm:cxn modelId="{947CA6BD-A1EB-4C2F-8D4A-CAE43DB1611F}" type="presParOf" srcId="{B55FEF22-55C6-4E2D-B40D-F2DCCDAA43A3}" destId="{D4F2161D-967D-4F80-9318-B54051CB7FCB}" srcOrd="17" destOrd="0" presId="urn:microsoft.com/office/officeart/2005/8/layout/list1"/>
    <dgm:cxn modelId="{341E9D50-0C29-4D86-96A7-A38946905840}" type="presParOf" srcId="{B55FEF22-55C6-4E2D-B40D-F2DCCDAA43A3}" destId="{DFE797B8-D6ED-4E57-B77F-D05CA67AE9C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D92758-1453-42D7-B212-8CE540E0E7D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8260223-5107-4F86-B5DB-3671FBC66BEC}">
      <dgm:prSet phldrT="[Text]"/>
      <dgm:spPr/>
      <dgm:t>
        <a:bodyPr/>
        <a:lstStyle/>
        <a:p>
          <a:r>
            <a:rPr lang="en-US" b="1" noProof="0" dirty="0" smtClean="0"/>
            <a:t>Customer education and communication </a:t>
          </a:r>
          <a:r>
            <a:rPr lang="en-US" noProof="0" dirty="0" smtClean="0"/>
            <a:t>– Assistance and guidance with regard to the secure use of the internet payment services; reassure customers of the authenticity of the messages received</a:t>
          </a:r>
          <a:endParaRPr lang="en-US" noProof="0" dirty="0"/>
        </a:p>
      </dgm:t>
    </dgm:pt>
    <dgm:pt modelId="{46424E88-60BF-43AC-BE9D-EDDE859A3A31}" type="parTrans" cxnId="{C8FB763F-50D6-4B51-8244-05C4B677B570}">
      <dgm:prSet/>
      <dgm:spPr/>
      <dgm:t>
        <a:bodyPr/>
        <a:lstStyle/>
        <a:p>
          <a:endParaRPr lang="en-US"/>
        </a:p>
      </dgm:t>
    </dgm:pt>
    <dgm:pt modelId="{1C2F4CFB-42E1-4972-87A2-002736703228}" type="sibTrans" cxnId="{C8FB763F-50D6-4B51-8244-05C4B677B570}">
      <dgm:prSet/>
      <dgm:spPr/>
      <dgm:t>
        <a:bodyPr/>
        <a:lstStyle/>
        <a:p>
          <a:endParaRPr lang="en-US"/>
        </a:p>
      </dgm:t>
    </dgm:pt>
    <dgm:pt modelId="{8B24C12E-C903-466E-8FC1-5FD6BBE47066}">
      <dgm:prSet phldrT="[Text]"/>
      <dgm:spPr/>
      <dgm:t>
        <a:bodyPr/>
        <a:lstStyle/>
        <a:p>
          <a:r>
            <a:rPr lang="en-US" b="1" noProof="0" dirty="0" smtClean="0"/>
            <a:t>Notifications, setting of limits </a:t>
          </a:r>
          <a:r>
            <a:rPr lang="en-US" noProof="0" dirty="0" smtClean="0"/>
            <a:t>including options for customers for further risk limitation; alert and customer profile management services</a:t>
          </a:r>
          <a:endParaRPr lang="en-US" noProof="0" dirty="0"/>
        </a:p>
      </dgm:t>
    </dgm:pt>
    <dgm:pt modelId="{C8876B8D-0856-455E-81C6-5C76F38B623F}" type="parTrans" cxnId="{1B7A2066-1933-457E-8BE0-86C1BFB021A7}">
      <dgm:prSet/>
      <dgm:spPr/>
      <dgm:t>
        <a:bodyPr/>
        <a:lstStyle/>
        <a:p>
          <a:endParaRPr lang="en-US"/>
        </a:p>
      </dgm:t>
    </dgm:pt>
    <dgm:pt modelId="{EF5B2045-15D1-4A6C-8416-C4416C3F0053}" type="sibTrans" cxnId="{1B7A2066-1933-457E-8BE0-86C1BFB021A7}">
      <dgm:prSet/>
      <dgm:spPr/>
      <dgm:t>
        <a:bodyPr/>
        <a:lstStyle/>
        <a:p>
          <a:endParaRPr lang="en-US"/>
        </a:p>
      </dgm:t>
    </dgm:pt>
    <dgm:pt modelId="{ADB3DA6A-1CB3-400D-9A64-66AEC94317C7}">
      <dgm:prSet phldrT="[Text]"/>
      <dgm:spPr/>
      <dgm:t>
        <a:bodyPr/>
        <a:lstStyle/>
        <a:p>
          <a:r>
            <a:rPr lang="en-US" b="1" noProof="0" dirty="0" smtClean="0"/>
            <a:t>Customer access to information on the status of payment initiation and execution</a:t>
          </a:r>
          <a:endParaRPr lang="en-US" b="1" noProof="0" dirty="0"/>
        </a:p>
      </dgm:t>
    </dgm:pt>
    <dgm:pt modelId="{60CA8A6E-49FA-44EE-A898-872AEC995F84}" type="parTrans" cxnId="{6A585EF0-0232-4B5F-A799-F5598FFBFF11}">
      <dgm:prSet/>
      <dgm:spPr/>
      <dgm:t>
        <a:bodyPr/>
        <a:lstStyle/>
        <a:p>
          <a:endParaRPr lang="en-US"/>
        </a:p>
      </dgm:t>
    </dgm:pt>
    <dgm:pt modelId="{DCC71B1E-2FD4-4CD8-BFE0-F624A168A2AB}" type="sibTrans" cxnId="{6A585EF0-0232-4B5F-A799-F5598FFBFF11}">
      <dgm:prSet/>
      <dgm:spPr/>
      <dgm:t>
        <a:bodyPr/>
        <a:lstStyle/>
        <a:p>
          <a:endParaRPr lang="en-US"/>
        </a:p>
      </dgm:t>
    </dgm:pt>
    <dgm:pt modelId="{1EEA679F-BB0B-44E2-B688-C62C019B6CC9}" type="pres">
      <dgm:prSet presAssocID="{2DD92758-1453-42D7-B212-8CE540E0E7DB}" presName="Name0" presStyleCnt="0">
        <dgm:presLayoutVars>
          <dgm:chMax val="7"/>
          <dgm:chPref val="7"/>
          <dgm:dir/>
        </dgm:presLayoutVars>
      </dgm:prSet>
      <dgm:spPr/>
      <dgm:t>
        <a:bodyPr/>
        <a:lstStyle/>
        <a:p>
          <a:endParaRPr lang="en-US"/>
        </a:p>
      </dgm:t>
    </dgm:pt>
    <dgm:pt modelId="{F27FB9D6-F08E-42A1-8081-BB54E3BFE94E}" type="pres">
      <dgm:prSet presAssocID="{2DD92758-1453-42D7-B212-8CE540E0E7DB}" presName="Name1" presStyleCnt="0"/>
      <dgm:spPr/>
    </dgm:pt>
    <dgm:pt modelId="{8C37E5AC-21FC-4C31-BDB9-148E10F06D65}" type="pres">
      <dgm:prSet presAssocID="{2DD92758-1453-42D7-B212-8CE540E0E7DB}" presName="cycle" presStyleCnt="0"/>
      <dgm:spPr/>
    </dgm:pt>
    <dgm:pt modelId="{885FB043-97AA-426C-BB0B-0F56F2D77B1D}" type="pres">
      <dgm:prSet presAssocID="{2DD92758-1453-42D7-B212-8CE540E0E7DB}" presName="srcNode" presStyleLbl="node1" presStyleIdx="0" presStyleCnt="3"/>
      <dgm:spPr/>
    </dgm:pt>
    <dgm:pt modelId="{79A99AD4-AB03-482B-81A7-0005C8E71714}" type="pres">
      <dgm:prSet presAssocID="{2DD92758-1453-42D7-B212-8CE540E0E7DB}" presName="conn" presStyleLbl="parChTrans1D2" presStyleIdx="0" presStyleCnt="1"/>
      <dgm:spPr/>
      <dgm:t>
        <a:bodyPr/>
        <a:lstStyle/>
        <a:p>
          <a:endParaRPr lang="en-US"/>
        </a:p>
      </dgm:t>
    </dgm:pt>
    <dgm:pt modelId="{004DF738-DE3E-4E7D-9407-8E467DD16E96}" type="pres">
      <dgm:prSet presAssocID="{2DD92758-1453-42D7-B212-8CE540E0E7DB}" presName="extraNode" presStyleLbl="node1" presStyleIdx="0" presStyleCnt="3"/>
      <dgm:spPr/>
    </dgm:pt>
    <dgm:pt modelId="{BB8E0DC9-63C7-4DAE-988A-1616BE2B4F6B}" type="pres">
      <dgm:prSet presAssocID="{2DD92758-1453-42D7-B212-8CE540E0E7DB}" presName="dstNode" presStyleLbl="node1" presStyleIdx="0" presStyleCnt="3"/>
      <dgm:spPr/>
    </dgm:pt>
    <dgm:pt modelId="{AC99783C-360E-4FE7-B57E-146290B834D0}" type="pres">
      <dgm:prSet presAssocID="{D8260223-5107-4F86-B5DB-3671FBC66BEC}" presName="text_1" presStyleLbl="node1" presStyleIdx="0" presStyleCnt="3" custScaleY="116275">
        <dgm:presLayoutVars>
          <dgm:bulletEnabled val="1"/>
        </dgm:presLayoutVars>
      </dgm:prSet>
      <dgm:spPr/>
      <dgm:t>
        <a:bodyPr/>
        <a:lstStyle/>
        <a:p>
          <a:endParaRPr lang="en-US"/>
        </a:p>
      </dgm:t>
    </dgm:pt>
    <dgm:pt modelId="{6DA3FA62-A450-4773-8C44-5BAA95B69764}" type="pres">
      <dgm:prSet presAssocID="{D8260223-5107-4F86-B5DB-3671FBC66BEC}" presName="accent_1" presStyleCnt="0"/>
      <dgm:spPr/>
    </dgm:pt>
    <dgm:pt modelId="{2B8F1FAD-BDDA-411B-B4C8-9FCD179DEED5}" type="pres">
      <dgm:prSet presAssocID="{D8260223-5107-4F86-B5DB-3671FBC66BEC}" presName="accentRepeatNode" presStyleLbl="solidFgAcc1" presStyleIdx="0" presStyleCnt="3"/>
      <dgm:spPr/>
    </dgm:pt>
    <dgm:pt modelId="{C6B2B1A0-5BD6-489E-A9EC-8BA5957136D6}" type="pres">
      <dgm:prSet presAssocID="{8B24C12E-C903-466E-8FC1-5FD6BBE47066}" presName="text_2" presStyleLbl="node1" presStyleIdx="1" presStyleCnt="3" custScaleY="122419">
        <dgm:presLayoutVars>
          <dgm:bulletEnabled val="1"/>
        </dgm:presLayoutVars>
      </dgm:prSet>
      <dgm:spPr/>
      <dgm:t>
        <a:bodyPr/>
        <a:lstStyle/>
        <a:p>
          <a:endParaRPr lang="en-US"/>
        </a:p>
      </dgm:t>
    </dgm:pt>
    <dgm:pt modelId="{19CBC4FD-EBE2-451B-8495-AACB210DEBE8}" type="pres">
      <dgm:prSet presAssocID="{8B24C12E-C903-466E-8FC1-5FD6BBE47066}" presName="accent_2" presStyleCnt="0"/>
      <dgm:spPr/>
    </dgm:pt>
    <dgm:pt modelId="{DEF194CE-E959-4EA9-A74F-F5701D0FA45E}" type="pres">
      <dgm:prSet presAssocID="{8B24C12E-C903-466E-8FC1-5FD6BBE47066}" presName="accentRepeatNode" presStyleLbl="solidFgAcc1" presStyleIdx="1" presStyleCnt="3"/>
      <dgm:spPr/>
    </dgm:pt>
    <dgm:pt modelId="{BD7B2356-E21D-4CF4-B175-875E244984B1}" type="pres">
      <dgm:prSet presAssocID="{ADB3DA6A-1CB3-400D-9A64-66AEC94317C7}" presName="text_3" presStyleLbl="node1" presStyleIdx="2" presStyleCnt="3" custScaleY="123935">
        <dgm:presLayoutVars>
          <dgm:bulletEnabled val="1"/>
        </dgm:presLayoutVars>
      </dgm:prSet>
      <dgm:spPr/>
      <dgm:t>
        <a:bodyPr/>
        <a:lstStyle/>
        <a:p>
          <a:endParaRPr lang="en-US"/>
        </a:p>
      </dgm:t>
    </dgm:pt>
    <dgm:pt modelId="{CA0818D1-5C58-4561-B6FA-D751C328CAC3}" type="pres">
      <dgm:prSet presAssocID="{ADB3DA6A-1CB3-400D-9A64-66AEC94317C7}" presName="accent_3" presStyleCnt="0"/>
      <dgm:spPr/>
    </dgm:pt>
    <dgm:pt modelId="{AA2E491E-BDBC-4331-A1E1-E3A0F848F3B9}" type="pres">
      <dgm:prSet presAssocID="{ADB3DA6A-1CB3-400D-9A64-66AEC94317C7}" presName="accentRepeatNode" presStyleLbl="solidFgAcc1" presStyleIdx="2" presStyleCnt="3"/>
      <dgm:spPr/>
    </dgm:pt>
  </dgm:ptLst>
  <dgm:cxnLst>
    <dgm:cxn modelId="{BF3DC485-30D1-4514-9B24-5EE735911C97}" type="presOf" srcId="{ADB3DA6A-1CB3-400D-9A64-66AEC94317C7}" destId="{BD7B2356-E21D-4CF4-B175-875E244984B1}" srcOrd="0" destOrd="0" presId="urn:microsoft.com/office/officeart/2008/layout/VerticalCurvedList"/>
    <dgm:cxn modelId="{C8FB763F-50D6-4B51-8244-05C4B677B570}" srcId="{2DD92758-1453-42D7-B212-8CE540E0E7DB}" destId="{D8260223-5107-4F86-B5DB-3671FBC66BEC}" srcOrd="0" destOrd="0" parTransId="{46424E88-60BF-43AC-BE9D-EDDE859A3A31}" sibTransId="{1C2F4CFB-42E1-4972-87A2-002736703228}"/>
    <dgm:cxn modelId="{1B7A2066-1933-457E-8BE0-86C1BFB021A7}" srcId="{2DD92758-1453-42D7-B212-8CE540E0E7DB}" destId="{8B24C12E-C903-466E-8FC1-5FD6BBE47066}" srcOrd="1" destOrd="0" parTransId="{C8876B8D-0856-455E-81C6-5C76F38B623F}" sibTransId="{EF5B2045-15D1-4A6C-8416-C4416C3F0053}"/>
    <dgm:cxn modelId="{2733083A-86D0-49BC-A3F8-37AB2AE8DE96}" type="presOf" srcId="{2DD92758-1453-42D7-B212-8CE540E0E7DB}" destId="{1EEA679F-BB0B-44E2-B688-C62C019B6CC9}" srcOrd="0" destOrd="0" presId="urn:microsoft.com/office/officeart/2008/layout/VerticalCurvedList"/>
    <dgm:cxn modelId="{E983D395-BDB2-4B42-A6EB-709744A4DA48}" type="presOf" srcId="{D8260223-5107-4F86-B5DB-3671FBC66BEC}" destId="{AC99783C-360E-4FE7-B57E-146290B834D0}" srcOrd="0" destOrd="0" presId="urn:microsoft.com/office/officeart/2008/layout/VerticalCurvedList"/>
    <dgm:cxn modelId="{6A585EF0-0232-4B5F-A799-F5598FFBFF11}" srcId="{2DD92758-1453-42D7-B212-8CE540E0E7DB}" destId="{ADB3DA6A-1CB3-400D-9A64-66AEC94317C7}" srcOrd="2" destOrd="0" parTransId="{60CA8A6E-49FA-44EE-A898-872AEC995F84}" sibTransId="{DCC71B1E-2FD4-4CD8-BFE0-F624A168A2AB}"/>
    <dgm:cxn modelId="{BABCDCDC-D67E-4382-B587-A04ECCFE18D0}" type="presOf" srcId="{8B24C12E-C903-466E-8FC1-5FD6BBE47066}" destId="{C6B2B1A0-5BD6-489E-A9EC-8BA5957136D6}" srcOrd="0" destOrd="0" presId="urn:microsoft.com/office/officeart/2008/layout/VerticalCurvedList"/>
    <dgm:cxn modelId="{1FF02DE6-5031-473A-9963-B9116ACFF580}" type="presOf" srcId="{1C2F4CFB-42E1-4972-87A2-002736703228}" destId="{79A99AD4-AB03-482B-81A7-0005C8E71714}" srcOrd="0" destOrd="0" presId="urn:microsoft.com/office/officeart/2008/layout/VerticalCurvedList"/>
    <dgm:cxn modelId="{42C5E6CB-CA2D-415C-B251-5E75AF38A12F}" type="presParOf" srcId="{1EEA679F-BB0B-44E2-B688-C62C019B6CC9}" destId="{F27FB9D6-F08E-42A1-8081-BB54E3BFE94E}" srcOrd="0" destOrd="0" presId="urn:microsoft.com/office/officeart/2008/layout/VerticalCurvedList"/>
    <dgm:cxn modelId="{11D9BD86-CBF0-4319-98EE-A70E9E0434E6}" type="presParOf" srcId="{F27FB9D6-F08E-42A1-8081-BB54E3BFE94E}" destId="{8C37E5AC-21FC-4C31-BDB9-148E10F06D65}" srcOrd="0" destOrd="0" presId="urn:microsoft.com/office/officeart/2008/layout/VerticalCurvedList"/>
    <dgm:cxn modelId="{715EAE29-5024-4413-BAC9-65811675C936}" type="presParOf" srcId="{8C37E5AC-21FC-4C31-BDB9-148E10F06D65}" destId="{885FB043-97AA-426C-BB0B-0F56F2D77B1D}" srcOrd="0" destOrd="0" presId="urn:microsoft.com/office/officeart/2008/layout/VerticalCurvedList"/>
    <dgm:cxn modelId="{87FB2526-02B2-4B86-9385-90D3BF2D653E}" type="presParOf" srcId="{8C37E5AC-21FC-4C31-BDB9-148E10F06D65}" destId="{79A99AD4-AB03-482B-81A7-0005C8E71714}" srcOrd="1" destOrd="0" presId="urn:microsoft.com/office/officeart/2008/layout/VerticalCurvedList"/>
    <dgm:cxn modelId="{3E20EC0C-3422-45B7-9FE0-46D137589C25}" type="presParOf" srcId="{8C37E5AC-21FC-4C31-BDB9-148E10F06D65}" destId="{004DF738-DE3E-4E7D-9407-8E467DD16E96}" srcOrd="2" destOrd="0" presId="urn:microsoft.com/office/officeart/2008/layout/VerticalCurvedList"/>
    <dgm:cxn modelId="{F5D0BE33-37E5-4A6B-9A75-24DC79138642}" type="presParOf" srcId="{8C37E5AC-21FC-4C31-BDB9-148E10F06D65}" destId="{BB8E0DC9-63C7-4DAE-988A-1616BE2B4F6B}" srcOrd="3" destOrd="0" presId="urn:microsoft.com/office/officeart/2008/layout/VerticalCurvedList"/>
    <dgm:cxn modelId="{AC8DBFE0-B16B-47F7-9040-72CCCC3AD2F6}" type="presParOf" srcId="{F27FB9D6-F08E-42A1-8081-BB54E3BFE94E}" destId="{AC99783C-360E-4FE7-B57E-146290B834D0}" srcOrd="1" destOrd="0" presId="urn:microsoft.com/office/officeart/2008/layout/VerticalCurvedList"/>
    <dgm:cxn modelId="{51263DF2-3762-4208-86EA-67A748325C13}" type="presParOf" srcId="{F27FB9D6-F08E-42A1-8081-BB54E3BFE94E}" destId="{6DA3FA62-A450-4773-8C44-5BAA95B69764}" srcOrd="2" destOrd="0" presId="urn:microsoft.com/office/officeart/2008/layout/VerticalCurvedList"/>
    <dgm:cxn modelId="{47C92F23-3823-4D58-A9D0-ACF9EB5B7FAF}" type="presParOf" srcId="{6DA3FA62-A450-4773-8C44-5BAA95B69764}" destId="{2B8F1FAD-BDDA-411B-B4C8-9FCD179DEED5}" srcOrd="0" destOrd="0" presId="urn:microsoft.com/office/officeart/2008/layout/VerticalCurvedList"/>
    <dgm:cxn modelId="{3625E286-489F-41CE-9568-C422AE7FD6F5}" type="presParOf" srcId="{F27FB9D6-F08E-42A1-8081-BB54E3BFE94E}" destId="{C6B2B1A0-5BD6-489E-A9EC-8BA5957136D6}" srcOrd="3" destOrd="0" presId="urn:microsoft.com/office/officeart/2008/layout/VerticalCurvedList"/>
    <dgm:cxn modelId="{1288FC15-E2F7-4553-AD43-454A7113AD6D}" type="presParOf" srcId="{F27FB9D6-F08E-42A1-8081-BB54E3BFE94E}" destId="{19CBC4FD-EBE2-451B-8495-AACB210DEBE8}" srcOrd="4" destOrd="0" presId="urn:microsoft.com/office/officeart/2008/layout/VerticalCurvedList"/>
    <dgm:cxn modelId="{AE85D52F-ED84-4844-AAD2-794DE100925B}" type="presParOf" srcId="{19CBC4FD-EBE2-451B-8495-AACB210DEBE8}" destId="{DEF194CE-E959-4EA9-A74F-F5701D0FA45E}" srcOrd="0" destOrd="0" presId="urn:microsoft.com/office/officeart/2008/layout/VerticalCurvedList"/>
    <dgm:cxn modelId="{49B33533-AD3E-47B8-AE32-5BAD90661563}" type="presParOf" srcId="{F27FB9D6-F08E-42A1-8081-BB54E3BFE94E}" destId="{BD7B2356-E21D-4CF4-B175-875E244984B1}" srcOrd="5" destOrd="0" presId="urn:microsoft.com/office/officeart/2008/layout/VerticalCurvedList"/>
    <dgm:cxn modelId="{37685A4B-EE74-4EC3-81CB-34196E4D3263}" type="presParOf" srcId="{F27FB9D6-F08E-42A1-8081-BB54E3BFE94E}" destId="{CA0818D1-5C58-4561-B6FA-D751C328CAC3}" srcOrd="6" destOrd="0" presId="urn:microsoft.com/office/officeart/2008/layout/VerticalCurvedList"/>
    <dgm:cxn modelId="{3DAD75E5-FF57-4C5D-8D2D-85DEB18386CC}" type="presParOf" srcId="{CA0818D1-5C58-4561-B6FA-D751C328CAC3}" destId="{AA2E491E-BDBC-4331-A1E1-E3A0F848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29C2-5D31-4670-9037-1CBEAAEC7EDD}">
      <dsp:nvSpPr>
        <dsp:cNvPr id="0" name=""/>
        <dsp:cNvSpPr/>
      </dsp:nvSpPr>
      <dsp:spPr>
        <a:xfrm>
          <a:off x="604867" y="0"/>
          <a:ext cx="6855161" cy="2248024"/>
        </a:xfrm>
        <a:prstGeom prst="rightArrow">
          <a:avLst/>
        </a:prstGeom>
        <a:gradFill flip="none" rotWithShape="1">
          <a:gsLst>
            <a:gs pos="0">
              <a:srgbClr val="FF0000"/>
            </a:gs>
            <a:gs pos="50000">
              <a:srgbClr val="FFFF00"/>
            </a:gs>
            <a:gs pos="100000">
              <a:srgbClr val="00B050"/>
            </a:gs>
          </a:gsLst>
          <a:lin ang="0" scaled="1"/>
          <a:tileRect/>
        </a:gradFill>
        <a:ln>
          <a:noFill/>
        </a:ln>
        <a:effectLst/>
      </dsp:spPr>
      <dsp:style>
        <a:lnRef idx="0">
          <a:scrgbClr r="0" g="0" b="0"/>
        </a:lnRef>
        <a:fillRef idx="1">
          <a:scrgbClr r="0" g="0" b="0"/>
        </a:fillRef>
        <a:effectRef idx="0">
          <a:scrgbClr r="0" g="0" b="0"/>
        </a:effectRef>
        <a:fontRef idx="minor"/>
      </dsp:style>
    </dsp:sp>
    <dsp:sp modelId="{A57E4411-0182-4616-ACF8-FF853BC0563D}">
      <dsp:nvSpPr>
        <dsp:cNvPr id="0" name=""/>
        <dsp:cNvSpPr/>
      </dsp:nvSpPr>
      <dsp:spPr>
        <a:xfrm>
          <a:off x="4036" y="674407"/>
          <a:ext cx="1941403" cy="8992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Einreichung der  vollständigen Anzeige</a:t>
          </a:r>
          <a:endParaRPr lang="en-US" sz="1300" kern="1200" dirty="0"/>
        </a:p>
      </dsp:txBody>
      <dsp:txXfrm>
        <a:off x="47932" y="718303"/>
        <a:ext cx="1853611" cy="811417"/>
      </dsp:txXfrm>
    </dsp:sp>
    <dsp:sp modelId="{2B0D9A09-F59A-4B75-AF1A-27E21FC5A190}">
      <dsp:nvSpPr>
        <dsp:cNvPr id="0" name=""/>
        <dsp:cNvSpPr/>
      </dsp:nvSpPr>
      <dsp:spPr>
        <a:xfrm>
          <a:off x="2042509" y="674407"/>
          <a:ext cx="1941403" cy="899209"/>
        </a:xfrm>
        <a:prstGeom prst="roundRect">
          <a:avLst/>
        </a:prstGeom>
        <a:solidFill>
          <a:schemeClr val="accent2">
            <a:hueOff val="-3775662"/>
            <a:satOff val="-10983"/>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Prüfung durch BaFin ob Weiterleitung möglich</a:t>
          </a:r>
          <a:endParaRPr lang="en-US" sz="1300" kern="1200" dirty="0"/>
        </a:p>
      </dsp:txBody>
      <dsp:txXfrm>
        <a:off x="2086405" y="718303"/>
        <a:ext cx="1853611" cy="811417"/>
      </dsp:txXfrm>
    </dsp:sp>
    <dsp:sp modelId="{825E5F69-B7F9-4D25-852B-302538B522AB}">
      <dsp:nvSpPr>
        <dsp:cNvPr id="0" name=""/>
        <dsp:cNvSpPr/>
      </dsp:nvSpPr>
      <dsp:spPr>
        <a:xfrm>
          <a:off x="4080983" y="674407"/>
          <a:ext cx="1941403" cy="899209"/>
        </a:xfrm>
        <a:prstGeom prst="roundRect">
          <a:avLst/>
        </a:prstGeom>
        <a:solidFill>
          <a:schemeClr val="accent2">
            <a:hueOff val="-7551324"/>
            <a:satOff val="-21967"/>
            <a:lumOff val="52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Weiterleitung an zuständige Aufsichtsbehörde des Gastlandes</a:t>
          </a:r>
          <a:endParaRPr lang="en-US" sz="1300" kern="1200" dirty="0"/>
        </a:p>
      </dsp:txBody>
      <dsp:txXfrm>
        <a:off x="4124879" y="718303"/>
        <a:ext cx="1853611" cy="811417"/>
      </dsp:txXfrm>
    </dsp:sp>
    <dsp:sp modelId="{BEA47F52-5AE1-42AE-8889-2833DD231A5F}">
      <dsp:nvSpPr>
        <dsp:cNvPr id="0" name=""/>
        <dsp:cNvSpPr/>
      </dsp:nvSpPr>
      <dsp:spPr>
        <a:xfrm>
          <a:off x="6119456" y="674407"/>
          <a:ext cx="1941403" cy="899209"/>
        </a:xfrm>
        <a:prstGeom prst="roundRect">
          <a:avLst/>
        </a:prstGeom>
        <a:solidFill>
          <a:schemeClr val="accent2">
            <a:hueOff val="-11326987"/>
            <a:satOff val="-32950"/>
            <a:lumOff val="78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Aufnahme der Zahlungsdienste</a:t>
          </a:r>
          <a:endParaRPr lang="en-US" sz="1300" kern="1200" dirty="0"/>
        </a:p>
      </dsp:txBody>
      <dsp:txXfrm>
        <a:off x="6163352" y="718303"/>
        <a:ext cx="1853611" cy="811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29C2-5D31-4670-9037-1CBEAAEC7EDD}">
      <dsp:nvSpPr>
        <dsp:cNvPr id="0" name=""/>
        <dsp:cNvSpPr/>
      </dsp:nvSpPr>
      <dsp:spPr>
        <a:xfrm>
          <a:off x="604867" y="0"/>
          <a:ext cx="6855161" cy="2248024"/>
        </a:xfrm>
        <a:prstGeom prst="rightArrow">
          <a:avLst/>
        </a:prstGeom>
        <a:gradFill flip="none" rotWithShape="1">
          <a:gsLst>
            <a:gs pos="0">
              <a:srgbClr val="FF0000"/>
            </a:gs>
            <a:gs pos="50000">
              <a:srgbClr val="FFFF00"/>
            </a:gs>
            <a:gs pos="100000">
              <a:srgbClr val="00B050"/>
            </a:gs>
          </a:gsLst>
          <a:lin ang="0" scaled="1"/>
          <a:tileRect/>
        </a:gradFill>
        <a:ln>
          <a:noFill/>
        </a:ln>
        <a:effectLst/>
      </dsp:spPr>
      <dsp:style>
        <a:lnRef idx="0">
          <a:scrgbClr r="0" g="0" b="0"/>
        </a:lnRef>
        <a:fillRef idx="1">
          <a:scrgbClr r="0" g="0" b="0"/>
        </a:fillRef>
        <a:effectRef idx="0">
          <a:scrgbClr r="0" g="0" b="0"/>
        </a:effectRef>
        <a:fontRef idx="minor"/>
      </dsp:style>
    </dsp:sp>
    <dsp:sp modelId="{A57E4411-0182-4616-ACF8-FF853BC0563D}">
      <dsp:nvSpPr>
        <dsp:cNvPr id="0" name=""/>
        <dsp:cNvSpPr/>
      </dsp:nvSpPr>
      <dsp:spPr>
        <a:xfrm>
          <a:off x="3544" y="674407"/>
          <a:ext cx="1549578" cy="8992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Einreichung der  vollständigen Anzeige</a:t>
          </a:r>
          <a:endParaRPr lang="en-US" sz="1300" kern="1200" dirty="0"/>
        </a:p>
      </dsp:txBody>
      <dsp:txXfrm>
        <a:off x="47440" y="718303"/>
        <a:ext cx="1461786" cy="811417"/>
      </dsp:txXfrm>
    </dsp:sp>
    <dsp:sp modelId="{2B0D9A09-F59A-4B75-AF1A-27E21FC5A190}">
      <dsp:nvSpPr>
        <dsp:cNvPr id="0" name=""/>
        <dsp:cNvSpPr/>
      </dsp:nvSpPr>
      <dsp:spPr>
        <a:xfrm>
          <a:off x="1630601" y="674407"/>
          <a:ext cx="1549578" cy="899209"/>
        </a:xfrm>
        <a:prstGeom prst="roundRect">
          <a:avLst/>
        </a:prstGeom>
        <a:solidFill>
          <a:schemeClr val="accent2">
            <a:hueOff val="-2831747"/>
            <a:satOff val="-823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Prüfung durch BaFin ob Weiterleitung möglich</a:t>
          </a:r>
          <a:endParaRPr lang="en-US" sz="1300" kern="1200" dirty="0"/>
        </a:p>
      </dsp:txBody>
      <dsp:txXfrm>
        <a:off x="1674497" y="718303"/>
        <a:ext cx="1461786" cy="811417"/>
      </dsp:txXfrm>
    </dsp:sp>
    <dsp:sp modelId="{825E5F69-B7F9-4D25-852B-302538B522AB}">
      <dsp:nvSpPr>
        <dsp:cNvPr id="0" name=""/>
        <dsp:cNvSpPr/>
      </dsp:nvSpPr>
      <dsp:spPr>
        <a:xfrm>
          <a:off x="3257658" y="674407"/>
          <a:ext cx="1549578" cy="899209"/>
        </a:xfrm>
        <a:prstGeom prst="roundRect">
          <a:avLst/>
        </a:prstGeom>
        <a:solidFill>
          <a:schemeClr val="accent2">
            <a:hueOff val="-5663493"/>
            <a:satOff val="-16475"/>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Weiterleitung an zuständige Aufsichtsbehörde des Gastlandes</a:t>
          </a:r>
          <a:endParaRPr lang="en-US" sz="1300" kern="1200" dirty="0"/>
        </a:p>
      </dsp:txBody>
      <dsp:txXfrm>
        <a:off x="3301554" y="718303"/>
        <a:ext cx="1461786" cy="811417"/>
      </dsp:txXfrm>
    </dsp:sp>
    <dsp:sp modelId="{3A3B7485-6C59-4219-BC19-16FF46050093}">
      <dsp:nvSpPr>
        <dsp:cNvPr id="0" name=""/>
        <dsp:cNvSpPr/>
      </dsp:nvSpPr>
      <dsp:spPr>
        <a:xfrm>
          <a:off x="4884716" y="674407"/>
          <a:ext cx="1549578" cy="899209"/>
        </a:xfrm>
        <a:prstGeom prst="roundRect">
          <a:avLst/>
        </a:prstGeom>
        <a:solidFill>
          <a:schemeClr val="accent2">
            <a:hueOff val="-8495240"/>
            <a:satOff val="-24712"/>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Prüfung Gastland und </a:t>
          </a:r>
          <a:br>
            <a:rPr lang="de-DE" sz="1300" kern="1200" dirty="0" smtClean="0"/>
          </a:br>
          <a:r>
            <a:rPr lang="de-DE" sz="1300" kern="1200" dirty="0" smtClean="0"/>
            <a:t>„Welcome Letter“</a:t>
          </a:r>
          <a:endParaRPr lang="en-US" sz="1300" kern="1200" dirty="0"/>
        </a:p>
      </dsp:txBody>
      <dsp:txXfrm>
        <a:off x="4928612" y="718303"/>
        <a:ext cx="1461786" cy="811417"/>
      </dsp:txXfrm>
    </dsp:sp>
    <dsp:sp modelId="{BEA47F52-5AE1-42AE-8889-2833DD231A5F}">
      <dsp:nvSpPr>
        <dsp:cNvPr id="0" name=""/>
        <dsp:cNvSpPr/>
      </dsp:nvSpPr>
      <dsp:spPr>
        <a:xfrm>
          <a:off x="6511773" y="674407"/>
          <a:ext cx="1549578" cy="899209"/>
        </a:xfrm>
        <a:prstGeom prst="roundRect">
          <a:avLst/>
        </a:prstGeom>
        <a:solidFill>
          <a:schemeClr val="accent2">
            <a:hueOff val="-11326987"/>
            <a:satOff val="-32950"/>
            <a:lumOff val="78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Aufnahme der Zahlungsdienste</a:t>
          </a:r>
          <a:endParaRPr lang="en-US" sz="1300" kern="1200" dirty="0"/>
        </a:p>
      </dsp:txBody>
      <dsp:txXfrm>
        <a:off x="6555669" y="718303"/>
        <a:ext cx="1461786" cy="811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48126-94F1-4CE4-8088-1CBE02D7D8FD}">
      <dsp:nvSpPr>
        <dsp:cNvPr id="0" name=""/>
        <dsp:cNvSpPr/>
      </dsp:nvSpPr>
      <dsp:spPr>
        <a:xfrm>
          <a:off x="0" y="367049"/>
          <a:ext cx="7780079"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30D6C6-2D0D-49B2-909F-43091D196D0F}">
      <dsp:nvSpPr>
        <dsp:cNvPr id="0" name=""/>
        <dsp:cNvSpPr/>
      </dsp:nvSpPr>
      <dsp:spPr>
        <a:xfrm>
          <a:off x="389003" y="101369"/>
          <a:ext cx="5446055"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48" tIns="0" rIns="205848" bIns="0" numCol="1" spcCol="1270" anchor="ctr" anchorCtr="0">
          <a:noAutofit/>
        </a:bodyPr>
        <a:lstStyle/>
        <a:p>
          <a:pPr lvl="0" algn="l" defTabSz="711200">
            <a:lnSpc>
              <a:spcPct val="90000"/>
            </a:lnSpc>
            <a:spcBef>
              <a:spcPct val="0"/>
            </a:spcBef>
            <a:spcAft>
              <a:spcPct val="35000"/>
            </a:spcAft>
          </a:pPr>
          <a:r>
            <a:rPr lang="en-US" sz="1600" b="1" kern="1200" noProof="0" dirty="0" smtClean="0"/>
            <a:t>Governance</a:t>
          </a:r>
          <a:r>
            <a:rPr lang="en-US" sz="1600" kern="1200" noProof="0" dirty="0" smtClean="0"/>
            <a:t> – Implementation and regular review of a formal security policy</a:t>
          </a:r>
          <a:endParaRPr lang="en-US" sz="1600" kern="1200" noProof="0" dirty="0"/>
        </a:p>
      </dsp:txBody>
      <dsp:txXfrm>
        <a:off x="414942" y="127308"/>
        <a:ext cx="5394177" cy="479482"/>
      </dsp:txXfrm>
    </dsp:sp>
    <dsp:sp modelId="{15723AE4-6448-4945-B9DE-6CE2E3FDCF22}">
      <dsp:nvSpPr>
        <dsp:cNvPr id="0" name=""/>
        <dsp:cNvSpPr/>
      </dsp:nvSpPr>
      <dsp:spPr>
        <a:xfrm>
          <a:off x="0" y="1183529"/>
          <a:ext cx="7780079"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00174-616D-49E2-97A1-742FFCF0F3C6}">
      <dsp:nvSpPr>
        <dsp:cNvPr id="0" name=""/>
        <dsp:cNvSpPr/>
      </dsp:nvSpPr>
      <dsp:spPr>
        <a:xfrm>
          <a:off x="389003" y="917849"/>
          <a:ext cx="5446055"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48" tIns="0" rIns="205848" bIns="0" numCol="1" spcCol="1270" anchor="ctr" anchorCtr="0">
          <a:noAutofit/>
        </a:bodyPr>
        <a:lstStyle/>
        <a:p>
          <a:pPr lvl="0" algn="l" defTabSz="711200">
            <a:lnSpc>
              <a:spcPct val="90000"/>
            </a:lnSpc>
            <a:spcBef>
              <a:spcPct val="0"/>
            </a:spcBef>
            <a:spcAft>
              <a:spcPct val="35000"/>
            </a:spcAft>
          </a:pPr>
          <a:r>
            <a:rPr lang="en-US" sz="1600" kern="1200" noProof="0" dirty="0" smtClean="0"/>
            <a:t>Thorough </a:t>
          </a:r>
          <a:r>
            <a:rPr lang="en-US" sz="1600" b="1" kern="1200" noProof="0" dirty="0" smtClean="0"/>
            <a:t>risk assessments</a:t>
          </a:r>
          <a:endParaRPr lang="en-US" sz="1600" b="1" kern="1200" noProof="0" dirty="0"/>
        </a:p>
      </dsp:txBody>
      <dsp:txXfrm>
        <a:off x="414942" y="943788"/>
        <a:ext cx="5394177" cy="479482"/>
      </dsp:txXfrm>
    </dsp:sp>
    <dsp:sp modelId="{6B2C16D4-CDE1-40DE-AFDE-2C09CA9292F2}">
      <dsp:nvSpPr>
        <dsp:cNvPr id="0" name=""/>
        <dsp:cNvSpPr/>
      </dsp:nvSpPr>
      <dsp:spPr>
        <a:xfrm>
          <a:off x="0" y="2488616"/>
          <a:ext cx="7780079"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CD912-4FCF-4F39-877A-89C64BF1AA67}">
      <dsp:nvSpPr>
        <dsp:cNvPr id="0" name=""/>
        <dsp:cNvSpPr/>
      </dsp:nvSpPr>
      <dsp:spPr>
        <a:xfrm>
          <a:off x="420902" y="1723697"/>
          <a:ext cx="5446055" cy="105325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48" tIns="0" rIns="205848" bIns="0" numCol="1" spcCol="1270" anchor="ctr" anchorCtr="0">
          <a:noAutofit/>
        </a:bodyPr>
        <a:lstStyle/>
        <a:p>
          <a:pPr lvl="0" algn="l" defTabSz="711200">
            <a:lnSpc>
              <a:spcPct val="90000"/>
            </a:lnSpc>
            <a:spcBef>
              <a:spcPct val="0"/>
            </a:spcBef>
            <a:spcAft>
              <a:spcPct val="35000"/>
            </a:spcAft>
          </a:pPr>
          <a:r>
            <a:rPr lang="en-US" sz="1600" b="1" kern="1200" noProof="0" dirty="0" smtClean="0"/>
            <a:t>Incident monitoring and reporting </a:t>
          </a:r>
          <a:r>
            <a:rPr lang="en-US" sz="1600" kern="1200" noProof="0" dirty="0" smtClean="0"/>
            <a:t>– security incidents and security-related customer complaints; reporting to the management and the competent authorities (major payment security incidents)</a:t>
          </a:r>
          <a:endParaRPr lang="en-US" sz="1600" kern="1200" noProof="0" dirty="0"/>
        </a:p>
      </dsp:txBody>
      <dsp:txXfrm>
        <a:off x="472317" y="1775112"/>
        <a:ext cx="5343225" cy="950421"/>
      </dsp:txXfrm>
    </dsp:sp>
    <dsp:sp modelId="{7DCE5AEC-DEAC-49E3-82BE-3C59EF3A9D4E}">
      <dsp:nvSpPr>
        <dsp:cNvPr id="0" name=""/>
        <dsp:cNvSpPr/>
      </dsp:nvSpPr>
      <dsp:spPr>
        <a:xfrm>
          <a:off x="0" y="3338380"/>
          <a:ext cx="7780079" cy="45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28F34-731D-42B5-905E-24C576C6D26C}">
      <dsp:nvSpPr>
        <dsp:cNvPr id="0" name=""/>
        <dsp:cNvSpPr/>
      </dsp:nvSpPr>
      <dsp:spPr>
        <a:xfrm>
          <a:off x="389003" y="3072700"/>
          <a:ext cx="5446055"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48" tIns="0" rIns="205848" bIns="0" numCol="1" spcCol="1270" anchor="ctr" anchorCtr="0">
          <a:noAutofit/>
        </a:bodyPr>
        <a:lstStyle/>
        <a:p>
          <a:pPr lvl="0" algn="l" defTabSz="711200">
            <a:lnSpc>
              <a:spcPct val="90000"/>
            </a:lnSpc>
            <a:spcBef>
              <a:spcPct val="0"/>
            </a:spcBef>
            <a:spcAft>
              <a:spcPct val="35000"/>
            </a:spcAft>
          </a:pPr>
          <a:r>
            <a:rPr lang="en-US" sz="1600" b="1" kern="1200" noProof="0" dirty="0" smtClean="0"/>
            <a:t>Risk control and mitigation</a:t>
          </a:r>
          <a:r>
            <a:rPr lang="en-US" sz="1600" kern="1200" noProof="0" dirty="0" smtClean="0"/>
            <a:t> – multiple layers of security </a:t>
          </a:r>
          <a:r>
            <a:rPr lang="en-US" sz="1600" kern="1200" noProof="0" dirty="0" err="1" smtClean="0"/>
            <a:t>defences</a:t>
          </a:r>
          <a:endParaRPr lang="en-US" sz="1600" kern="1200" noProof="0" dirty="0"/>
        </a:p>
      </dsp:txBody>
      <dsp:txXfrm>
        <a:off x="414942" y="3098639"/>
        <a:ext cx="5394177" cy="479482"/>
      </dsp:txXfrm>
    </dsp:sp>
    <dsp:sp modelId="{DFE797B8-D6ED-4E57-B77F-D05CA67AE9CC}">
      <dsp:nvSpPr>
        <dsp:cNvPr id="0" name=""/>
        <dsp:cNvSpPr/>
      </dsp:nvSpPr>
      <dsp:spPr>
        <a:xfrm>
          <a:off x="0" y="4229681"/>
          <a:ext cx="7780079"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2F804D-FCD7-4B55-82F6-28F59AD4C34B}">
      <dsp:nvSpPr>
        <dsp:cNvPr id="0" name=""/>
        <dsp:cNvSpPr/>
      </dsp:nvSpPr>
      <dsp:spPr>
        <a:xfrm>
          <a:off x="389003" y="3889180"/>
          <a:ext cx="5446055" cy="6061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48" tIns="0" rIns="205848" bIns="0" numCol="1" spcCol="1270" anchor="ctr" anchorCtr="0">
          <a:noAutofit/>
        </a:bodyPr>
        <a:lstStyle/>
        <a:p>
          <a:pPr lvl="0" algn="l" defTabSz="711200">
            <a:lnSpc>
              <a:spcPct val="90000"/>
            </a:lnSpc>
            <a:spcBef>
              <a:spcPct val="0"/>
            </a:spcBef>
            <a:spcAft>
              <a:spcPct val="35000"/>
            </a:spcAft>
          </a:pPr>
          <a:r>
            <a:rPr lang="en-US" sz="1600" b="1" kern="1200" noProof="0" dirty="0" smtClean="0"/>
            <a:t>Traceability</a:t>
          </a:r>
          <a:r>
            <a:rPr lang="en-US" sz="1600" kern="1200" noProof="0" dirty="0" smtClean="0"/>
            <a:t> of all transactions</a:t>
          </a:r>
          <a:endParaRPr lang="en-US" sz="1600" kern="1200" noProof="0" dirty="0"/>
        </a:p>
      </dsp:txBody>
      <dsp:txXfrm>
        <a:off x="418594" y="3918771"/>
        <a:ext cx="5386873" cy="546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99AD4-AB03-482B-81A7-0005C8E71714}">
      <dsp:nvSpPr>
        <dsp:cNvPr id="0" name=""/>
        <dsp:cNvSpPr/>
      </dsp:nvSpPr>
      <dsp:spPr>
        <a:xfrm>
          <a:off x="-5195197" y="-795779"/>
          <a:ext cx="6186789" cy="6186789"/>
        </a:xfrm>
        <a:prstGeom prst="blockArc">
          <a:avLst>
            <a:gd name="adj1" fmla="val 18900000"/>
            <a:gd name="adj2" fmla="val 2700000"/>
            <a:gd name="adj3" fmla="val 34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99783C-360E-4FE7-B57E-146290B834D0}">
      <dsp:nvSpPr>
        <dsp:cNvPr id="0" name=""/>
        <dsp:cNvSpPr/>
      </dsp:nvSpPr>
      <dsp:spPr>
        <a:xfrm>
          <a:off x="637817" y="384735"/>
          <a:ext cx="7570896" cy="10686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493" tIns="45720" rIns="45720" bIns="45720" numCol="1" spcCol="1270" anchor="ctr" anchorCtr="0">
          <a:noAutofit/>
        </a:bodyPr>
        <a:lstStyle/>
        <a:p>
          <a:pPr lvl="0" algn="l" defTabSz="800100">
            <a:lnSpc>
              <a:spcPct val="90000"/>
            </a:lnSpc>
            <a:spcBef>
              <a:spcPct val="0"/>
            </a:spcBef>
            <a:spcAft>
              <a:spcPct val="35000"/>
            </a:spcAft>
          </a:pPr>
          <a:r>
            <a:rPr lang="en-US" sz="1800" b="1" kern="1200" noProof="0" dirty="0" smtClean="0"/>
            <a:t>Customer education and communication </a:t>
          </a:r>
          <a:r>
            <a:rPr lang="en-US" sz="1800" kern="1200" noProof="0" dirty="0" smtClean="0"/>
            <a:t>– Assistance and guidance with regard to the secure use of the internet payment services; reassure customers of the authenticity of the messages received</a:t>
          </a:r>
          <a:endParaRPr lang="en-US" sz="1800" kern="1200" noProof="0" dirty="0"/>
        </a:p>
      </dsp:txBody>
      <dsp:txXfrm>
        <a:off x="637817" y="384735"/>
        <a:ext cx="7570896" cy="1068620"/>
      </dsp:txXfrm>
    </dsp:sp>
    <dsp:sp modelId="{2B8F1FAD-BDDA-411B-B4C8-9FCD179DEED5}">
      <dsp:nvSpPr>
        <dsp:cNvPr id="0" name=""/>
        <dsp:cNvSpPr/>
      </dsp:nvSpPr>
      <dsp:spPr>
        <a:xfrm>
          <a:off x="63414" y="344642"/>
          <a:ext cx="1148807" cy="114880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2B1A0-5BD6-489E-A9EC-8BA5957136D6}">
      <dsp:nvSpPr>
        <dsp:cNvPr id="0" name=""/>
        <dsp:cNvSpPr/>
      </dsp:nvSpPr>
      <dsp:spPr>
        <a:xfrm>
          <a:off x="971891" y="1735071"/>
          <a:ext cx="7236823" cy="1125086"/>
        </a:xfrm>
        <a:prstGeom prst="rect">
          <a:avLst/>
        </a:prstGeom>
        <a:solidFill>
          <a:schemeClr val="accent2">
            <a:hueOff val="-5663493"/>
            <a:satOff val="-16475"/>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493" tIns="45720" rIns="45720" bIns="45720" numCol="1" spcCol="1270" anchor="ctr" anchorCtr="0">
          <a:noAutofit/>
        </a:bodyPr>
        <a:lstStyle/>
        <a:p>
          <a:pPr lvl="0" algn="l" defTabSz="800100">
            <a:lnSpc>
              <a:spcPct val="90000"/>
            </a:lnSpc>
            <a:spcBef>
              <a:spcPct val="0"/>
            </a:spcBef>
            <a:spcAft>
              <a:spcPct val="35000"/>
            </a:spcAft>
          </a:pPr>
          <a:r>
            <a:rPr lang="en-US" sz="1800" b="1" kern="1200" noProof="0" dirty="0" smtClean="0"/>
            <a:t>Notifications, setting of limits </a:t>
          </a:r>
          <a:r>
            <a:rPr lang="en-US" sz="1800" kern="1200" noProof="0" dirty="0" smtClean="0"/>
            <a:t>including options for customers for further risk limitation; alert and customer profile management services</a:t>
          </a:r>
          <a:endParaRPr lang="en-US" sz="1800" kern="1200" noProof="0" dirty="0"/>
        </a:p>
      </dsp:txBody>
      <dsp:txXfrm>
        <a:off x="971891" y="1735071"/>
        <a:ext cx="7236823" cy="1125086"/>
      </dsp:txXfrm>
    </dsp:sp>
    <dsp:sp modelId="{DEF194CE-E959-4EA9-A74F-F5701D0FA45E}">
      <dsp:nvSpPr>
        <dsp:cNvPr id="0" name=""/>
        <dsp:cNvSpPr/>
      </dsp:nvSpPr>
      <dsp:spPr>
        <a:xfrm>
          <a:off x="397487" y="1723211"/>
          <a:ext cx="1148807" cy="1148807"/>
        </a:xfrm>
        <a:prstGeom prst="ellipse">
          <a:avLst/>
        </a:prstGeom>
        <a:solidFill>
          <a:schemeClr val="lt1">
            <a:hueOff val="0"/>
            <a:satOff val="0"/>
            <a:lumOff val="0"/>
            <a:alphaOff val="0"/>
          </a:schemeClr>
        </a:solidFill>
        <a:ln w="25400" cap="flat" cmpd="sng" algn="ctr">
          <a:solidFill>
            <a:schemeClr val="accent2">
              <a:hueOff val="-5663493"/>
              <a:satOff val="-16475"/>
              <a:lumOff val="3921"/>
              <a:alphaOff val="0"/>
            </a:schemeClr>
          </a:solidFill>
          <a:prstDash val="solid"/>
        </a:ln>
        <a:effectLst/>
      </dsp:spPr>
      <dsp:style>
        <a:lnRef idx="2">
          <a:scrgbClr r="0" g="0" b="0"/>
        </a:lnRef>
        <a:fillRef idx="1">
          <a:scrgbClr r="0" g="0" b="0"/>
        </a:fillRef>
        <a:effectRef idx="0">
          <a:scrgbClr r="0" g="0" b="0"/>
        </a:effectRef>
        <a:fontRef idx="minor"/>
      </dsp:style>
    </dsp:sp>
    <dsp:sp modelId="{BD7B2356-E21D-4CF4-B175-875E244984B1}">
      <dsp:nvSpPr>
        <dsp:cNvPr id="0" name=""/>
        <dsp:cNvSpPr/>
      </dsp:nvSpPr>
      <dsp:spPr>
        <a:xfrm>
          <a:off x="637817" y="3106674"/>
          <a:ext cx="7570896" cy="1139019"/>
        </a:xfrm>
        <a:prstGeom prst="rect">
          <a:avLst/>
        </a:prstGeom>
        <a:solidFill>
          <a:schemeClr val="accent2">
            <a:hueOff val="-11326987"/>
            <a:satOff val="-32950"/>
            <a:lumOff val="78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493" tIns="45720" rIns="45720" bIns="45720" numCol="1" spcCol="1270" anchor="ctr" anchorCtr="0">
          <a:noAutofit/>
        </a:bodyPr>
        <a:lstStyle/>
        <a:p>
          <a:pPr lvl="0" algn="l" defTabSz="800100">
            <a:lnSpc>
              <a:spcPct val="90000"/>
            </a:lnSpc>
            <a:spcBef>
              <a:spcPct val="0"/>
            </a:spcBef>
            <a:spcAft>
              <a:spcPct val="35000"/>
            </a:spcAft>
          </a:pPr>
          <a:r>
            <a:rPr lang="en-US" sz="1800" b="1" kern="1200" noProof="0" dirty="0" smtClean="0"/>
            <a:t>Customer access to information on the status of payment initiation and execution</a:t>
          </a:r>
          <a:endParaRPr lang="en-US" sz="1800" b="1" kern="1200" noProof="0" dirty="0"/>
        </a:p>
      </dsp:txBody>
      <dsp:txXfrm>
        <a:off x="637817" y="3106674"/>
        <a:ext cx="7570896" cy="1139019"/>
      </dsp:txXfrm>
    </dsp:sp>
    <dsp:sp modelId="{AA2E491E-BDBC-4331-A1E1-E3A0F848F3B9}">
      <dsp:nvSpPr>
        <dsp:cNvPr id="0" name=""/>
        <dsp:cNvSpPr/>
      </dsp:nvSpPr>
      <dsp:spPr>
        <a:xfrm>
          <a:off x="63414" y="3101780"/>
          <a:ext cx="1148807" cy="1148807"/>
        </a:xfrm>
        <a:prstGeom prst="ellipse">
          <a:avLst/>
        </a:prstGeom>
        <a:solidFill>
          <a:schemeClr val="lt1">
            <a:hueOff val="0"/>
            <a:satOff val="0"/>
            <a:lumOff val="0"/>
            <a:alphaOff val="0"/>
          </a:schemeClr>
        </a:solidFill>
        <a:ln w="25400" cap="flat" cmpd="sng" algn="ctr">
          <a:solidFill>
            <a:schemeClr val="accent2">
              <a:hueOff val="-11326987"/>
              <a:satOff val="-32950"/>
              <a:lumOff val="784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8397" cy="497762"/>
          </a:xfrm>
          <a:prstGeom prst="rect">
            <a:avLst/>
          </a:prstGeom>
          <a:noFill/>
          <a:ln w="9525">
            <a:noFill/>
            <a:miter lim="800000"/>
            <a:headEnd/>
            <a:tailEnd/>
          </a:ln>
          <a:effectLst/>
        </p:spPr>
        <p:txBody>
          <a:bodyPr vert="horz" wrap="square" lIns="91703" tIns="45852" rIns="91703" bIns="45852" numCol="1" anchor="t" anchorCtr="0" compatLnSpc="1">
            <a:prstTxWarp prst="textNoShape">
              <a:avLst/>
            </a:prstTxWarp>
          </a:bodyPr>
          <a:lstStyle>
            <a:lvl1pPr defTabSz="916404" eaLnBrk="0" hangingPunct="0">
              <a:defRPr sz="1200" b="0">
                <a:latin typeface="Times New Roman" pitchFamily="18" charset="0"/>
                <a:ea typeface="Geneva" charset="-128"/>
                <a:cs typeface="Geneva" charset="-128"/>
              </a:defRPr>
            </a:lvl1pPr>
          </a:lstStyle>
          <a:p>
            <a:pPr>
              <a:defRPr/>
            </a:pPr>
            <a:endParaRPr lang="en-GB"/>
          </a:p>
        </p:txBody>
      </p:sp>
      <p:sp>
        <p:nvSpPr>
          <p:cNvPr id="89091" name="Rectangle 3"/>
          <p:cNvSpPr>
            <a:spLocks noGrp="1" noChangeArrowheads="1"/>
          </p:cNvSpPr>
          <p:nvPr>
            <p:ph type="dt" sz="quarter" idx="1"/>
          </p:nvPr>
        </p:nvSpPr>
        <p:spPr bwMode="auto">
          <a:xfrm>
            <a:off x="3855596" y="0"/>
            <a:ext cx="2948397" cy="497762"/>
          </a:xfrm>
          <a:prstGeom prst="rect">
            <a:avLst/>
          </a:prstGeom>
          <a:noFill/>
          <a:ln w="9525">
            <a:noFill/>
            <a:miter lim="800000"/>
            <a:headEnd/>
            <a:tailEnd/>
          </a:ln>
          <a:effectLst/>
        </p:spPr>
        <p:txBody>
          <a:bodyPr vert="horz" wrap="square" lIns="91703" tIns="45852" rIns="91703" bIns="45852" numCol="1" anchor="t" anchorCtr="0" compatLnSpc="1">
            <a:prstTxWarp prst="textNoShape">
              <a:avLst/>
            </a:prstTxWarp>
          </a:bodyPr>
          <a:lstStyle>
            <a:lvl1pPr algn="r" defTabSz="916404" eaLnBrk="0" hangingPunct="0">
              <a:defRPr sz="1200" b="0">
                <a:latin typeface="Times New Roman" pitchFamily="18" charset="0"/>
              </a:defRPr>
            </a:lvl1pPr>
          </a:lstStyle>
          <a:p>
            <a:fld id="{0D1751BA-3AC1-440F-ACC1-D81DC0F5D6B6}" type="datetime1">
              <a:rPr lang="en-GB"/>
              <a:pPr/>
              <a:t>03/06/2014</a:t>
            </a:fld>
            <a:endParaRPr lang="en-GB"/>
          </a:p>
        </p:txBody>
      </p:sp>
      <p:sp>
        <p:nvSpPr>
          <p:cNvPr id="89092" name="Rectangle 4"/>
          <p:cNvSpPr>
            <a:spLocks noGrp="1" noChangeArrowheads="1"/>
          </p:cNvSpPr>
          <p:nvPr>
            <p:ph type="ftr" sz="quarter" idx="2"/>
          </p:nvPr>
        </p:nvSpPr>
        <p:spPr bwMode="auto">
          <a:xfrm>
            <a:off x="0" y="9444749"/>
            <a:ext cx="2948397" cy="497761"/>
          </a:xfrm>
          <a:prstGeom prst="rect">
            <a:avLst/>
          </a:prstGeom>
          <a:noFill/>
          <a:ln w="9525">
            <a:noFill/>
            <a:miter lim="800000"/>
            <a:headEnd/>
            <a:tailEnd/>
          </a:ln>
          <a:effectLst/>
        </p:spPr>
        <p:txBody>
          <a:bodyPr vert="horz" wrap="square" lIns="91703" tIns="45852" rIns="91703" bIns="45852" numCol="1" anchor="b" anchorCtr="0" compatLnSpc="1">
            <a:prstTxWarp prst="textNoShape">
              <a:avLst/>
            </a:prstTxWarp>
          </a:bodyPr>
          <a:lstStyle>
            <a:lvl1pPr defTabSz="916404" eaLnBrk="0" hangingPunct="0">
              <a:defRPr sz="1200" b="0">
                <a:latin typeface="Times New Roman" pitchFamily="18" charset="0"/>
                <a:ea typeface="Geneva" charset="-128"/>
                <a:cs typeface="Geneva" charset="-128"/>
              </a:defRPr>
            </a:lvl1pPr>
          </a:lstStyle>
          <a:p>
            <a:pPr>
              <a:defRPr/>
            </a:pPr>
            <a:endParaRPr lang="en-GB"/>
          </a:p>
        </p:txBody>
      </p:sp>
      <p:sp>
        <p:nvSpPr>
          <p:cNvPr id="89093" name="Rectangle 5"/>
          <p:cNvSpPr>
            <a:spLocks noGrp="1" noChangeArrowheads="1"/>
          </p:cNvSpPr>
          <p:nvPr>
            <p:ph type="sldNum" sz="quarter" idx="3"/>
          </p:nvPr>
        </p:nvSpPr>
        <p:spPr bwMode="auto">
          <a:xfrm>
            <a:off x="3855596" y="9444749"/>
            <a:ext cx="2948397" cy="497761"/>
          </a:xfrm>
          <a:prstGeom prst="rect">
            <a:avLst/>
          </a:prstGeom>
          <a:noFill/>
          <a:ln w="9525">
            <a:noFill/>
            <a:miter lim="800000"/>
            <a:headEnd/>
            <a:tailEnd/>
          </a:ln>
          <a:effectLst/>
        </p:spPr>
        <p:txBody>
          <a:bodyPr vert="horz" wrap="square" lIns="91703" tIns="45852" rIns="91703" bIns="45852" numCol="1" anchor="b" anchorCtr="0" compatLnSpc="1">
            <a:prstTxWarp prst="textNoShape">
              <a:avLst/>
            </a:prstTxWarp>
          </a:bodyPr>
          <a:lstStyle>
            <a:lvl1pPr algn="r" defTabSz="916404" eaLnBrk="0" hangingPunct="0">
              <a:defRPr sz="1200" b="0">
                <a:latin typeface="Times New Roman" pitchFamily="18" charset="0"/>
              </a:defRPr>
            </a:lvl1pPr>
          </a:lstStyle>
          <a:p>
            <a:fld id="{1CFE50A1-AE32-4B9E-B6AA-B91B87DCB056}" type="slidenum">
              <a:rPr lang="en-GB"/>
              <a:pPr/>
              <a:t>‹Nr.›</a:t>
            </a:fld>
            <a:endParaRPr lang="en-GB"/>
          </a:p>
        </p:txBody>
      </p:sp>
    </p:spTree>
    <p:extLst>
      <p:ext uri="{BB962C8B-B14F-4D97-AF65-F5344CB8AC3E}">
        <p14:creationId xmlns:p14="http://schemas.microsoft.com/office/powerpoint/2010/main" val="3302553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8397" cy="496171"/>
          </a:xfrm>
          <a:prstGeom prst="rect">
            <a:avLst/>
          </a:prstGeom>
          <a:noFill/>
          <a:ln w="9525">
            <a:noFill/>
            <a:miter lim="800000"/>
            <a:headEnd/>
            <a:tailEnd/>
          </a:ln>
          <a:effectLst/>
        </p:spPr>
        <p:txBody>
          <a:bodyPr vert="horz" wrap="square" lIns="96351" tIns="48175" rIns="96351" bIns="48175" numCol="1" anchor="t" anchorCtr="0" compatLnSpc="1">
            <a:prstTxWarp prst="textNoShape">
              <a:avLst/>
            </a:prstTxWarp>
          </a:bodyPr>
          <a:lstStyle>
            <a:lvl1pPr defTabSz="964467" eaLnBrk="0" hangingPunct="0">
              <a:defRPr sz="1200" b="0">
                <a:latin typeface="Times New Roman" pitchFamily="18" charset="0"/>
                <a:ea typeface="Geneva" charset="-128"/>
                <a:cs typeface="Geneva" charset="-128"/>
              </a:defRPr>
            </a:lvl1pPr>
          </a:lstStyle>
          <a:p>
            <a:pPr>
              <a:defRPr/>
            </a:pPr>
            <a:endParaRPr lang="en-GB"/>
          </a:p>
        </p:txBody>
      </p:sp>
      <p:sp>
        <p:nvSpPr>
          <p:cNvPr id="28675" name="Rectangle 3"/>
          <p:cNvSpPr>
            <a:spLocks noGrp="1" noChangeArrowheads="1"/>
          </p:cNvSpPr>
          <p:nvPr>
            <p:ph type="dt" idx="1"/>
          </p:nvPr>
        </p:nvSpPr>
        <p:spPr bwMode="auto">
          <a:xfrm>
            <a:off x="3857216" y="0"/>
            <a:ext cx="2948397" cy="496171"/>
          </a:xfrm>
          <a:prstGeom prst="rect">
            <a:avLst/>
          </a:prstGeom>
          <a:noFill/>
          <a:ln w="9525">
            <a:noFill/>
            <a:miter lim="800000"/>
            <a:headEnd/>
            <a:tailEnd/>
          </a:ln>
          <a:effectLst/>
        </p:spPr>
        <p:txBody>
          <a:bodyPr vert="horz" wrap="square" lIns="96351" tIns="48175" rIns="96351" bIns="48175" numCol="1" anchor="t" anchorCtr="0" compatLnSpc="1">
            <a:prstTxWarp prst="textNoShape">
              <a:avLst/>
            </a:prstTxWarp>
          </a:bodyPr>
          <a:lstStyle>
            <a:lvl1pPr algn="r" defTabSz="964467" eaLnBrk="0" hangingPunct="0">
              <a:defRPr sz="1200" b="0">
                <a:latin typeface="Times New Roman" pitchFamily="18" charset="0"/>
              </a:defRPr>
            </a:lvl1pPr>
          </a:lstStyle>
          <a:p>
            <a:fld id="{4FD75232-F6D9-4E74-BC4D-98D2FD477BF8}" type="datetime1">
              <a:rPr lang="en-GB"/>
              <a:pPr/>
              <a:t>03/06/2014</a:t>
            </a:fld>
            <a:endParaRPr lang="en-GB"/>
          </a:p>
        </p:txBody>
      </p:sp>
      <p:sp>
        <p:nvSpPr>
          <p:cNvPr id="15364" name="Rectangle 4"/>
          <p:cNvSpPr>
            <a:spLocks noGrp="1" noRot="1" noChangeAspect="1" noChangeArrowheads="1" noTextEdit="1"/>
          </p:cNvSpPr>
          <p:nvPr>
            <p:ph type="sldImg" idx="2"/>
          </p:nvPr>
        </p:nvSpPr>
        <p:spPr bwMode="auto">
          <a:xfrm>
            <a:off x="712788" y="747713"/>
            <a:ext cx="5386387"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07199" y="4723169"/>
            <a:ext cx="4991215" cy="4473494"/>
          </a:xfrm>
          <a:prstGeom prst="rect">
            <a:avLst/>
          </a:prstGeom>
          <a:noFill/>
          <a:ln w="9525">
            <a:noFill/>
            <a:miter lim="800000"/>
            <a:headEnd/>
            <a:tailEnd/>
          </a:ln>
          <a:effectLst/>
        </p:spPr>
        <p:txBody>
          <a:bodyPr vert="horz" wrap="square" lIns="96351" tIns="48175" rIns="96351" bIns="4817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8678" name="Rectangle 6"/>
          <p:cNvSpPr>
            <a:spLocks noGrp="1" noChangeArrowheads="1"/>
          </p:cNvSpPr>
          <p:nvPr>
            <p:ph type="ftr" sz="quarter" idx="4"/>
          </p:nvPr>
        </p:nvSpPr>
        <p:spPr bwMode="auto">
          <a:xfrm>
            <a:off x="0" y="9447929"/>
            <a:ext cx="2948397" cy="496171"/>
          </a:xfrm>
          <a:prstGeom prst="rect">
            <a:avLst/>
          </a:prstGeom>
          <a:noFill/>
          <a:ln w="9525">
            <a:noFill/>
            <a:miter lim="800000"/>
            <a:headEnd/>
            <a:tailEnd/>
          </a:ln>
          <a:effectLst/>
        </p:spPr>
        <p:txBody>
          <a:bodyPr vert="horz" wrap="square" lIns="96351" tIns="48175" rIns="96351" bIns="48175" numCol="1" anchor="b" anchorCtr="0" compatLnSpc="1">
            <a:prstTxWarp prst="textNoShape">
              <a:avLst/>
            </a:prstTxWarp>
          </a:bodyPr>
          <a:lstStyle>
            <a:lvl1pPr defTabSz="964467" eaLnBrk="0" hangingPunct="0">
              <a:defRPr sz="1200" b="0">
                <a:latin typeface="Times New Roman" pitchFamily="18" charset="0"/>
                <a:ea typeface="Geneva" charset="-128"/>
                <a:cs typeface="Geneva" charset="-128"/>
              </a:defRPr>
            </a:lvl1pPr>
          </a:lstStyle>
          <a:p>
            <a:pPr>
              <a:defRPr/>
            </a:pPr>
            <a:endParaRPr lang="en-GB"/>
          </a:p>
        </p:txBody>
      </p:sp>
      <p:sp>
        <p:nvSpPr>
          <p:cNvPr id="28679" name="Rectangle 7"/>
          <p:cNvSpPr>
            <a:spLocks noGrp="1" noChangeArrowheads="1"/>
          </p:cNvSpPr>
          <p:nvPr>
            <p:ph type="sldNum" sz="quarter" idx="5"/>
          </p:nvPr>
        </p:nvSpPr>
        <p:spPr bwMode="auto">
          <a:xfrm>
            <a:off x="3857216" y="9447929"/>
            <a:ext cx="2948397" cy="496171"/>
          </a:xfrm>
          <a:prstGeom prst="rect">
            <a:avLst/>
          </a:prstGeom>
          <a:noFill/>
          <a:ln w="9525">
            <a:noFill/>
            <a:miter lim="800000"/>
            <a:headEnd/>
            <a:tailEnd/>
          </a:ln>
          <a:effectLst/>
        </p:spPr>
        <p:txBody>
          <a:bodyPr vert="horz" wrap="square" lIns="96351" tIns="48175" rIns="96351" bIns="48175" numCol="1" anchor="b" anchorCtr="0" compatLnSpc="1">
            <a:prstTxWarp prst="textNoShape">
              <a:avLst/>
            </a:prstTxWarp>
          </a:bodyPr>
          <a:lstStyle>
            <a:lvl1pPr algn="r" defTabSz="964467" eaLnBrk="0" hangingPunct="0">
              <a:defRPr sz="1200" b="0">
                <a:latin typeface="Times New Roman" pitchFamily="18" charset="0"/>
              </a:defRPr>
            </a:lvl1pPr>
          </a:lstStyle>
          <a:p>
            <a:fld id="{28CCC2B3-C58B-4FE8-9292-6AF46C1F5372}" type="slidenum">
              <a:rPr lang="en-GB"/>
              <a:pPr/>
              <a:t>‹Nr.›</a:t>
            </a:fld>
            <a:endParaRPr lang="en-GB"/>
          </a:p>
        </p:txBody>
      </p:sp>
    </p:spTree>
    <p:extLst>
      <p:ext uri="{BB962C8B-B14F-4D97-AF65-F5344CB8AC3E}">
        <p14:creationId xmlns:p14="http://schemas.microsoft.com/office/powerpoint/2010/main" val="355711502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pitchFamily="18" charset="0"/>
        <a:ea typeface="Arial Unicode MS" pitchFamily="34" charset="-128"/>
        <a:cs typeface="Arial Unicode MS" pitchFamily="34" charset="-128"/>
      </a:defRPr>
    </a:lvl1pPr>
    <a:lvl2pPr marL="457200" algn="l" rtl="0" fontAlgn="base">
      <a:spcBef>
        <a:spcPct val="30000"/>
      </a:spcBef>
      <a:spcAft>
        <a:spcPct val="0"/>
      </a:spcAft>
      <a:defRPr sz="1200" kern="1200">
        <a:solidFill>
          <a:schemeClr val="tx1"/>
        </a:solidFill>
        <a:latin typeface="Times New Roman" pitchFamily="18" charset="0"/>
        <a:ea typeface="Arial Unicode MS" pitchFamily="34" charset="-128"/>
        <a:cs typeface="Arial Unicode MS" pitchFamily="34" charset="-128"/>
      </a:defRPr>
    </a:lvl2pPr>
    <a:lvl3pPr marL="914400" algn="l" rtl="0" fontAlgn="base">
      <a:spcBef>
        <a:spcPct val="30000"/>
      </a:spcBef>
      <a:spcAft>
        <a:spcPct val="0"/>
      </a:spcAft>
      <a:defRPr sz="1200" kern="1200">
        <a:solidFill>
          <a:schemeClr val="tx1"/>
        </a:solidFill>
        <a:latin typeface="Times New Roman" pitchFamily="18" charset="0"/>
        <a:ea typeface="Arial Unicode MS" pitchFamily="34" charset="-128"/>
        <a:cs typeface="Arial Unicode MS" pitchFamily="34" charset="-128"/>
      </a:defRPr>
    </a:lvl3pPr>
    <a:lvl4pPr marL="1371600" algn="l" rtl="0" fontAlgn="base">
      <a:spcBef>
        <a:spcPct val="30000"/>
      </a:spcBef>
      <a:spcAft>
        <a:spcPct val="0"/>
      </a:spcAft>
      <a:defRPr sz="1200" kern="1200">
        <a:solidFill>
          <a:schemeClr val="tx1"/>
        </a:solidFill>
        <a:latin typeface="Times New Roman" pitchFamily="18" charset="0"/>
        <a:ea typeface="Arial Unicode MS" pitchFamily="34" charset="-128"/>
        <a:cs typeface="Arial Unicode MS" pitchFamily="34" charset="-128"/>
      </a:defRPr>
    </a:lvl4pPr>
    <a:lvl5pPr marL="1828800" algn="l" rtl="0" fontAlgn="base">
      <a:spcBef>
        <a:spcPct val="30000"/>
      </a:spcBef>
      <a:spcAft>
        <a:spcPct val="0"/>
      </a:spcAft>
      <a:defRPr sz="1200" kern="1200">
        <a:solidFill>
          <a:schemeClr val="tx1"/>
        </a:solidFill>
        <a:latin typeface="Times New Roman" pitchFamily="18" charset="0"/>
        <a:ea typeface="Arial Unicode MS" pitchFamily="34" charset="-128"/>
        <a:cs typeface="Arial Unicode MS"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7AD0D-B076-407E-B6B0-8D93137F52BD}" type="slidenum">
              <a:rPr lang="en-GB">
                <a:solidFill>
                  <a:prstClr val="black"/>
                </a:solidFill>
              </a:rPr>
              <a:pPr/>
              <a:t>1</a:t>
            </a:fld>
            <a:endParaRPr lang="en-GB">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13</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15</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16</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17</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18</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19</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20</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D85F3C-1654-4CD1-B075-191D133E1BCA}" type="slidenum">
              <a:rPr lang="en-GB">
                <a:solidFill>
                  <a:prstClr val="black"/>
                </a:solidFill>
              </a:rPr>
              <a:pPr/>
              <a:t>21</a:t>
            </a:fld>
            <a:endParaRPr lang="en-GB">
              <a:solidFill>
                <a:prstClr val="black"/>
              </a:solidFill>
            </a:endParaRPr>
          </a:p>
        </p:txBody>
      </p:sp>
      <p:sp>
        <p:nvSpPr>
          <p:cNvPr id="4" name="Rectangle 7"/>
          <p:cNvSpPr txBox="1">
            <a:spLocks noGrp="1" noChangeArrowheads="1"/>
          </p:cNvSpPr>
          <p:nvPr/>
        </p:nvSpPr>
        <p:spPr bwMode="auto">
          <a:xfrm>
            <a:off x="3858090" y="9448622"/>
            <a:ext cx="2947523" cy="495478"/>
          </a:xfrm>
          <a:prstGeom prst="rect">
            <a:avLst/>
          </a:prstGeom>
          <a:noFill/>
          <a:ln>
            <a:miter lim="800000"/>
            <a:headEnd/>
            <a:tailEnd/>
          </a:ln>
        </p:spPr>
        <p:txBody>
          <a:bodyPr lIns="95473" tIns="47736" rIns="95473" bIns="47736" anchor="b"/>
          <a:lstStyle>
            <a:lvl1pPr defTabSz="955675">
              <a:defRPr>
                <a:solidFill>
                  <a:schemeClr val="tx1"/>
                </a:solidFill>
                <a:latin typeface="Arial" charset="0"/>
              </a:defRPr>
            </a:lvl1pPr>
            <a:lvl2pPr marL="37931725" indent="-37474525" defTabSz="9556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0" hangingPunct="0"/>
            <a:fld id="{AAB10AB5-FC7B-4AB1-9761-00977854A2F1}" type="slidenum">
              <a:rPr lang="en-US" sz="1200" b="0">
                <a:solidFill>
                  <a:prstClr val="black"/>
                </a:solidFill>
                <a:latin typeface="Times New Roman" pitchFamily="18" charset="0"/>
                <a:ea typeface="Geneva" charset="-128"/>
              </a:rPr>
              <a:pPr algn="r" eaLnBrk="0" hangingPunct="0"/>
              <a:t>21</a:t>
            </a:fld>
            <a:endParaRPr lang="en-US" sz="1200" b="0">
              <a:solidFill>
                <a:prstClr val="black"/>
              </a:solidFill>
              <a:latin typeface="Times New Roman" pitchFamily="18" charset="0"/>
              <a:ea typeface="Geneva" charset="-128"/>
            </a:endParaRPr>
          </a:p>
        </p:txBody>
      </p:sp>
      <p:sp>
        <p:nvSpPr>
          <p:cNvPr id="32771" name="Rectangle 2"/>
          <p:cNvSpPr>
            <a:spLocks noGrp="1" noRot="1" noChangeAspect="1" noChangeArrowheads="1" noTextEdit="1"/>
          </p:cNvSpPr>
          <p:nvPr>
            <p:ph type="sldImg"/>
          </p:nvPr>
        </p:nvSpPr>
        <p:spPr>
          <a:xfrm>
            <a:off x="712788" y="747713"/>
            <a:ext cx="5384800" cy="3729037"/>
          </a:xfrm>
          <a:ln/>
        </p:spPr>
      </p:sp>
      <p:sp>
        <p:nvSpPr>
          <p:cNvPr id="32772" name="Rectangle 3"/>
          <p:cNvSpPr>
            <a:spLocks noGrp="1" noChangeArrowheads="1"/>
          </p:cNvSpPr>
          <p:nvPr>
            <p:ph type="body" idx="1"/>
          </p:nvPr>
        </p:nvSpPr>
        <p:spPr>
          <a:xfrm>
            <a:off x="631725" y="4561166"/>
            <a:ext cx="4989207" cy="4473119"/>
          </a:xfrm>
        </p:spPr>
        <p:txBody>
          <a:bodyPr lIns="95473" tIns="47736" rIns="95473" bIns="47736"/>
          <a:lstStyle/>
          <a:p>
            <a:endParaRPr lang="en-US" sz="1000"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2</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4</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5</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7</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8</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9</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10</a:t>
            </a:fld>
            <a:endParaRPr lang="en-GB"/>
          </a:p>
        </p:txBody>
      </p:sp>
    </p:spTree>
    <p:extLst>
      <p:ext uri="{BB962C8B-B14F-4D97-AF65-F5344CB8AC3E}">
        <p14:creationId xmlns:p14="http://schemas.microsoft.com/office/powerpoint/2010/main" val="203418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23900"/>
            <a:ext cx="53848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12</a:t>
            </a:fld>
            <a:endParaRPr lang="en-GB"/>
          </a:p>
        </p:txBody>
      </p:sp>
    </p:spTree>
    <p:extLst>
      <p:ext uri="{BB962C8B-B14F-4D97-AF65-F5344CB8AC3E}">
        <p14:creationId xmlns:p14="http://schemas.microsoft.com/office/powerpoint/2010/main" val="203418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8002" name="Picture 8" descr="ppt-line.jp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9388" y="3417888"/>
            <a:ext cx="95615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Picture 8" descr="HoganLovells_382_300dpi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525" y="0"/>
            <a:ext cx="8969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Rectangle 2"/>
          <p:cNvSpPr>
            <a:spLocks noGrp="1" noChangeArrowheads="1"/>
          </p:cNvSpPr>
          <p:nvPr>
            <p:ph type="ctrTitle"/>
          </p:nvPr>
        </p:nvSpPr>
        <p:spPr>
          <a:xfrm>
            <a:off x="809625" y="1585913"/>
            <a:ext cx="8637588" cy="449262"/>
          </a:xfrm>
        </p:spPr>
        <p:txBody>
          <a:bodyPr tIns="0" bIns="90000"/>
          <a:lstStyle>
            <a:lvl1pPr>
              <a:defRPr b="1" smtClean="0">
                <a:latin typeface="Arial" charset="0"/>
              </a:defRPr>
            </a:lvl1pPr>
          </a:lstStyle>
          <a:p>
            <a:pPr lvl="0"/>
            <a:endParaRPr lang="de-DE" noProof="0" smtClean="0"/>
          </a:p>
        </p:txBody>
      </p:sp>
      <p:sp>
        <p:nvSpPr>
          <p:cNvPr id="128006" name="Rectangle 6"/>
          <p:cNvSpPr>
            <a:spLocks noGrp="1" noChangeArrowheads="1"/>
          </p:cNvSpPr>
          <p:nvPr>
            <p:ph type="subTitle" sz="quarter" idx="1"/>
          </p:nvPr>
        </p:nvSpPr>
        <p:spPr>
          <a:xfrm>
            <a:off x="809625" y="2071688"/>
            <a:ext cx="8637588" cy="809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00000"/>
              </a:lnSpc>
              <a:spcBef>
                <a:spcPct val="0"/>
              </a:spcBef>
              <a:defRPr b="0" smtClean="0">
                <a:latin typeface="Arial" charset="0"/>
              </a:defRPr>
            </a:lvl1pPr>
          </a:lstStyle>
          <a:p>
            <a:pPr lvl="0"/>
            <a:endParaRPr lang="de-DE" noProof="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16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941513" y="612775"/>
            <a:ext cx="5943600" cy="4114800"/>
          </a:xfrm>
        </p:spPr>
        <p:txBody>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B71D03B-DF78-445E-853D-58F7F1A69D3F}"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1624160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6900F539-779A-4056-A6CE-C2D4C907B6BB}" type="slidenum">
              <a:rPr lang="en-GB" smtClean="0"/>
              <a:pPr/>
              <a:t>‹Nr.›</a:t>
            </a:fld>
            <a:endParaRPr lang="en-GB"/>
          </a:p>
        </p:txBody>
      </p:sp>
      <p:sp>
        <p:nvSpPr>
          <p:cNvPr id="5" name="Line 2"/>
          <p:cNvSpPr>
            <a:spLocks noChangeShapeType="1"/>
          </p:cNvSpPr>
          <p:nvPr/>
        </p:nvSpPr>
        <p:spPr bwMode="auto">
          <a:xfrm>
            <a:off x="178861" y="3417888"/>
            <a:ext cx="9537965" cy="0"/>
          </a:xfrm>
          <a:prstGeom prst="line">
            <a:avLst/>
          </a:prstGeom>
          <a:noFill/>
          <a:ln w="73025">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Placeholder 7"/>
          <p:cNvSpPr>
            <a:spLocks noGrp="1"/>
          </p:cNvSpPr>
          <p:nvPr>
            <p:ph type="body" sz="quarter" idx="11" hasCustomPrompt="1"/>
          </p:nvPr>
        </p:nvSpPr>
        <p:spPr>
          <a:xfrm>
            <a:off x="101400" y="3416400"/>
            <a:ext cx="9633000" cy="1047600"/>
          </a:xfrm>
        </p:spPr>
        <p:txBody>
          <a:bodyPr/>
          <a:lstStyle>
            <a:lvl1pPr marL="0" indent="0">
              <a:buNone/>
              <a:defRPr b="1"/>
            </a:lvl1pPr>
            <a:lvl5pPr marL="1435100" indent="0">
              <a:buNone/>
              <a:defRPr/>
            </a:lvl5pPr>
          </a:lstStyle>
          <a:p>
            <a:pPr lvl="0"/>
            <a:r>
              <a:rPr lang="en-GB" dirty="0" smtClean="0"/>
              <a:t>New chapter</a:t>
            </a:r>
            <a:endParaRPr lang="en-GB" dirty="0"/>
          </a:p>
        </p:txBody>
      </p:sp>
      <p:sp>
        <p:nvSpPr>
          <p:cNvPr id="6" name="Line 2"/>
          <p:cNvSpPr>
            <a:spLocks noChangeShapeType="1"/>
          </p:cNvSpPr>
          <p:nvPr userDrawn="1"/>
        </p:nvSpPr>
        <p:spPr bwMode="auto">
          <a:xfrm>
            <a:off x="178861" y="3417888"/>
            <a:ext cx="9537965" cy="0"/>
          </a:xfrm>
          <a:prstGeom prst="line">
            <a:avLst/>
          </a:prstGeom>
          <a:noFill/>
          <a:ln w="73025">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4728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810025" y="1173163"/>
            <a:ext cx="8636794" cy="989012"/>
          </a:xfrm>
        </p:spPr>
        <p:txBody>
          <a:bodyPr tIns="0" bIns="0"/>
          <a:lstStyle>
            <a:lvl1pPr algn="l">
              <a:defRPr b="1" baseline="0">
                <a:solidFill>
                  <a:schemeClr val="tx1"/>
                </a:solidFill>
              </a:defRPr>
            </a:lvl1pPr>
          </a:lstStyle>
          <a:p>
            <a:pPr lvl="0"/>
            <a:r>
              <a:rPr lang="en-US" noProof="0" dirty="0" smtClean="0"/>
              <a:t>Click to edit Master title style</a:t>
            </a:r>
            <a:endParaRPr lang="en-GB" noProof="0" dirty="0" smtClean="0"/>
          </a:p>
        </p:txBody>
      </p:sp>
      <p:sp>
        <p:nvSpPr>
          <p:cNvPr id="9219" name="Rectangle 3"/>
          <p:cNvSpPr>
            <a:spLocks noGrp="1" noChangeArrowheads="1"/>
          </p:cNvSpPr>
          <p:nvPr>
            <p:ph type="subTitle" idx="1"/>
          </p:nvPr>
        </p:nvSpPr>
        <p:spPr>
          <a:xfrm>
            <a:off x="810025" y="2205038"/>
            <a:ext cx="8636794" cy="431800"/>
          </a:xfrm>
        </p:spPr>
        <p:txBody>
          <a:bodyPr tIns="0" bIns="0"/>
          <a:lstStyle>
            <a:lvl1pPr marL="0" indent="0" algn="l">
              <a:spcBef>
                <a:spcPct val="0"/>
              </a:spcBef>
              <a:buFontTx/>
              <a:buNone/>
              <a:defRPr sz="2000" baseline="0">
                <a:solidFill>
                  <a:schemeClr val="tx1"/>
                </a:solidFill>
              </a:defRPr>
            </a:lvl1pPr>
          </a:lstStyle>
          <a:p>
            <a:pPr lvl="0"/>
            <a:r>
              <a:rPr lang="en-US" noProof="0" dirty="0" smtClean="0"/>
              <a:t>Click to edit Master subtitle style</a:t>
            </a:r>
            <a:endParaRPr lang="en-GB" noProof="0" dirty="0" smtClean="0"/>
          </a:p>
        </p:txBody>
      </p:sp>
      <p:sp>
        <p:nvSpPr>
          <p:cNvPr id="9228" name="Text Box 12"/>
          <p:cNvSpPr txBox="1">
            <a:spLocks noChangeArrowheads="1"/>
          </p:cNvSpPr>
          <p:nvPr userDrawn="1"/>
        </p:nvSpPr>
        <p:spPr bwMode="auto">
          <a:xfrm>
            <a:off x="178858" y="3417888"/>
            <a:ext cx="9562042" cy="360362"/>
          </a:xfrm>
          <a:prstGeom prst="rect">
            <a:avLst/>
          </a:prstGeom>
          <a:solidFill>
            <a:srgbClr val="BED61B"/>
          </a:solidFill>
          <a:ln>
            <a:noFill/>
          </a:ln>
          <a:effectLst/>
          <a:extLst/>
        </p:spPr>
        <p:txBody>
          <a:bodyPr/>
          <a:lstStyle/>
          <a:p>
            <a:pPr>
              <a:spcBef>
                <a:spcPct val="50000"/>
              </a:spcBef>
            </a:pPr>
            <a:endParaRPr lang="en-US" sz="1800" b="0">
              <a:solidFill>
                <a:srgbClr val="FFFFFF"/>
              </a:solidFill>
            </a:endParaRPr>
          </a:p>
        </p:txBody>
      </p:sp>
      <p:pic>
        <p:nvPicPr>
          <p:cNvPr id="2" name="OurLogo" descr="Hogan Lovells 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08050" y="0"/>
            <a:ext cx="990600" cy="914400"/>
          </a:xfrm>
          <a:prstGeom prst="rect">
            <a:avLst/>
          </a:prstGeom>
        </p:spPr>
      </p:pic>
    </p:spTree>
    <p:extLst>
      <p:ext uri="{BB962C8B-B14F-4D97-AF65-F5344CB8AC3E}">
        <p14:creationId xmlns:p14="http://schemas.microsoft.com/office/powerpoint/2010/main" val="1687793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62E0BBFD-3C28-455B-B3E3-FD8D1415BAC5}" type="slidenum">
              <a:rPr lang="en-GB" smtClean="0">
                <a:solidFill>
                  <a:srgbClr val="000000"/>
                </a:solidFill>
              </a:rPr>
              <a:pPr/>
              <a:t>‹Nr.›</a:t>
            </a:fld>
            <a:endParaRPr lang="en-GB" dirty="0">
              <a:solidFill>
                <a:srgbClr val="000000"/>
              </a:solidFill>
            </a:endParaRPr>
          </a:p>
        </p:txBody>
      </p:sp>
      <p:sp>
        <p:nvSpPr>
          <p:cNvPr id="5" name="Line 22"/>
          <p:cNvSpPr>
            <a:spLocks noChangeShapeType="1"/>
          </p:cNvSpPr>
          <p:nvPr userDrawn="1"/>
        </p:nvSpPr>
        <p:spPr bwMode="auto">
          <a:xfrm>
            <a:off x="89432" y="1141413"/>
            <a:ext cx="9716823" cy="0"/>
          </a:xfrm>
          <a:prstGeom prst="line">
            <a:avLst/>
          </a:prstGeom>
          <a:noFill/>
          <a:ln w="12700">
            <a:solidFill>
              <a:schemeClr val="tx1"/>
            </a:solidFill>
            <a:round/>
            <a:headEnd/>
            <a:tailEnd/>
          </a:ln>
        </p:spPr>
        <p:txBody>
          <a:bodyPr/>
          <a:lstStyle/>
          <a:p>
            <a:pPr>
              <a:defRPr/>
            </a:pPr>
            <a:endParaRPr lang="de-DE">
              <a:solidFill>
                <a:srgbClr val="FFFFFF"/>
              </a:solidFill>
            </a:endParaRPr>
          </a:p>
        </p:txBody>
      </p:sp>
    </p:spTree>
    <p:extLst>
      <p:ext uri="{BB962C8B-B14F-4D97-AF65-F5344CB8AC3E}">
        <p14:creationId xmlns:p14="http://schemas.microsoft.com/office/powerpoint/2010/main" val="17443947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AA4F091D-DC9C-4789-9E10-5978E56A7AB8}" type="slidenum">
              <a:rPr lang="en-GB" smtClean="0">
                <a:solidFill>
                  <a:srgbClr val="000000"/>
                </a:solidFill>
              </a:rPr>
              <a:pPr/>
              <a:t>‹Nr.›</a:t>
            </a:fld>
            <a:endParaRPr lang="en-GB" dirty="0">
              <a:solidFill>
                <a:srgbClr val="000000"/>
              </a:solidFill>
            </a:endParaRPr>
          </a:p>
        </p:txBody>
      </p:sp>
      <p:sp>
        <p:nvSpPr>
          <p:cNvPr id="4" name="Line 22"/>
          <p:cNvSpPr>
            <a:spLocks noChangeShapeType="1"/>
          </p:cNvSpPr>
          <p:nvPr userDrawn="1"/>
        </p:nvSpPr>
        <p:spPr bwMode="auto">
          <a:xfrm>
            <a:off x="89432" y="1141413"/>
            <a:ext cx="9716823" cy="0"/>
          </a:xfrm>
          <a:prstGeom prst="line">
            <a:avLst/>
          </a:prstGeom>
          <a:noFill/>
          <a:ln w="12700">
            <a:solidFill>
              <a:schemeClr val="tx1"/>
            </a:solidFill>
            <a:round/>
            <a:headEnd/>
            <a:tailEnd/>
          </a:ln>
        </p:spPr>
        <p:txBody>
          <a:bodyPr/>
          <a:lstStyle/>
          <a:p>
            <a:pPr>
              <a:defRPr/>
            </a:pPr>
            <a:endParaRPr lang="de-DE">
              <a:solidFill>
                <a:srgbClr val="FFFFFF"/>
              </a:solidFill>
            </a:endParaRPr>
          </a:p>
        </p:txBody>
      </p:sp>
    </p:spTree>
    <p:extLst>
      <p:ext uri="{BB962C8B-B14F-4D97-AF65-F5344CB8AC3E}">
        <p14:creationId xmlns:p14="http://schemas.microsoft.com/office/powerpoint/2010/main" val="21795047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EB2F8A79-76FC-4A74-8EA6-43961E5D5C9F}" type="slidenum">
              <a:rPr lang="en-GB" smtClean="0">
                <a:solidFill>
                  <a:srgbClr val="000000"/>
                </a:solidFill>
              </a:rPr>
              <a:pPr/>
              <a:t>‹Nr.›</a:t>
            </a:fld>
            <a:endParaRPr lang="en-GB" dirty="0">
              <a:solidFill>
                <a:srgbClr val="000000"/>
              </a:solidFill>
            </a:endParaRPr>
          </a:p>
        </p:txBody>
      </p:sp>
    </p:spTree>
    <p:extLst>
      <p:ext uri="{BB962C8B-B14F-4D97-AF65-F5344CB8AC3E}">
        <p14:creationId xmlns:p14="http://schemas.microsoft.com/office/powerpoint/2010/main" val="1306910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78861" y="1449388"/>
            <a:ext cx="4681273" cy="5003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025234" y="1449388"/>
            <a:ext cx="4681273" cy="5003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260EBA6-5923-4CE3-A27D-90B0E87F0265}" type="slidenum">
              <a:rPr lang="en-GB" smtClean="0">
                <a:solidFill>
                  <a:srgbClr val="000000"/>
                </a:solidFill>
              </a:rPr>
              <a:pPr/>
              <a:t>‹Nr.›</a:t>
            </a:fld>
            <a:endParaRPr lang="en-GB" dirty="0">
              <a:solidFill>
                <a:srgbClr val="000000"/>
              </a:solidFill>
            </a:endParaRPr>
          </a:p>
        </p:txBody>
      </p:sp>
      <p:sp>
        <p:nvSpPr>
          <p:cNvPr id="6" name="Line 22"/>
          <p:cNvSpPr>
            <a:spLocks noChangeShapeType="1"/>
          </p:cNvSpPr>
          <p:nvPr userDrawn="1"/>
        </p:nvSpPr>
        <p:spPr bwMode="auto">
          <a:xfrm>
            <a:off x="89432" y="1141413"/>
            <a:ext cx="9716823" cy="0"/>
          </a:xfrm>
          <a:prstGeom prst="line">
            <a:avLst/>
          </a:prstGeom>
          <a:noFill/>
          <a:ln w="12700">
            <a:solidFill>
              <a:schemeClr val="tx1"/>
            </a:solidFill>
            <a:round/>
            <a:headEnd/>
            <a:tailEnd/>
          </a:ln>
        </p:spPr>
        <p:txBody>
          <a:bodyPr/>
          <a:lstStyle/>
          <a:p>
            <a:pPr>
              <a:defRPr/>
            </a:pPr>
            <a:endParaRPr lang="de-DE">
              <a:solidFill>
                <a:srgbClr val="FFFFFF"/>
              </a:solidFill>
            </a:endParaRPr>
          </a:p>
        </p:txBody>
      </p:sp>
    </p:spTree>
    <p:extLst>
      <p:ext uri="{BB962C8B-B14F-4D97-AF65-F5344CB8AC3E}">
        <p14:creationId xmlns:p14="http://schemas.microsoft.com/office/powerpoint/2010/main" val="3460360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6900F539-779A-4056-A6CE-C2D4C907B6BB}" type="slidenum">
              <a:rPr lang="en-GB">
                <a:solidFill>
                  <a:srgbClr val="FFFFFF"/>
                </a:solidFill>
              </a:rPr>
              <a:pPr/>
              <a:t>‹Nr.›</a:t>
            </a:fld>
            <a:endParaRPr lang="en-GB">
              <a:solidFill>
                <a:srgbClr val="FFFFFF"/>
              </a:solidFill>
            </a:endParaRPr>
          </a:p>
        </p:txBody>
      </p:sp>
      <p:sp>
        <p:nvSpPr>
          <p:cNvPr id="5" name="Line 2"/>
          <p:cNvSpPr>
            <a:spLocks noChangeShapeType="1"/>
          </p:cNvSpPr>
          <p:nvPr userDrawn="1"/>
        </p:nvSpPr>
        <p:spPr bwMode="auto">
          <a:xfrm>
            <a:off x="178861" y="3417888"/>
            <a:ext cx="9537965" cy="0"/>
          </a:xfrm>
          <a:prstGeom prst="line">
            <a:avLst/>
          </a:prstGeom>
          <a:noFill/>
          <a:ln w="73025">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800" b="0">
              <a:solidFill>
                <a:srgbClr val="FFFFFF"/>
              </a:solidFill>
            </a:endParaRPr>
          </a:p>
        </p:txBody>
      </p:sp>
      <p:sp>
        <p:nvSpPr>
          <p:cNvPr id="8" name="Text Placeholder 7"/>
          <p:cNvSpPr>
            <a:spLocks noGrp="1"/>
          </p:cNvSpPr>
          <p:nvPr>
            <p:ph type="body" sz="quarter" idx="11" hasCustomPrompt="1"/>
          </p:nvPr>
        </p:nvSpPr>
        <p:spPr>
          <a:xfrm>
            <a:off x="101400" y="3416400"/>
            <a:ext cx="9633000" cy="1047600"/>
          </a:xfrm>
        </p:spPr>
        <p:txBody>
          <a:bodyPr/>
          <a:lstStyle>
            <a:lvl1pPr marL="0" indent="0">
              <a:buNone/>
              <a:defRPr b="1">
                <a:solidFill>
                  <a:schemeClr val="tx1"/>
                </a:solidFill>
              </a:defRPr>
            </a:lvl1pPr>
            <a:lvl5pPr marL="1435100" indent="0">
              <a:buNone/>
              <a:defRPr/>
            </a:lvl5pPr>
          </a:lstStyle>
          <a:p>
            <a:pPr lvl="0"/>
            <a:r>
              <a:rPr lang="en-GB" dirty="0" smtClean="0"/>
              <a:t>New chapter</a:t>
            </a:r>
            <a:endParaRPr lang="en-GB" dirty="0"/>
          </a:p>
        </p:txBody>
      </p:sp>
    </p:spTree>
    <p:extLst>
      <p:ext uri="{BB962C8B-B14F-4D97-AF65-F5344CB8AC3E}">
        <p14:creationId xmlns:p14="http://schemas.microsoft.com/office/powerpoint/2010/main" val="2326976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descr="ppt-line.jp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9"/>
          <p:cNvSpPr>
            <a:spLocks noChangeArrowheads="1"/>
          </p:cNvSpPr>
          <p:nvPr/>
        </p:nvSpPr>
        <p:spPr bwMode="auto">
          <a:xfrm>
            <a:off x="1079500" y="6477000"/>
            <a:ext cx="23114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en-US" sz="800" b="0" dirty="0">
                <a:latin typeface="Arial Unicode MS" pitchFamily="34" charset="-128"/>
                <a:ea typeface="+mn-ea"/>
                <a:cs typeface="+mn-cs"/>
              </a:rPr>
              <a:t>Hogan Lovells</a:t>
            </a:r>
          </a:p>
        </p:txBody>
      </p:sp>
      <p:sp>
        <p:nvSpPr>
          <p:cNvPr id="4" name="Rectangle 39"/>
          <p:cNvSpPr>
            <a:spLocks noChangeArrowheads="1"/>
          </p:cNvSpPr>
          <p:nvPr/>
        </p:nvSpPr>
        <p:spPr bwMode="auto">
          <a:xfrm>
            <a:off x="8129588" y="64976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r>
              <a:rPr lang="en-GB" sz="800" b="0"/>
              <a:t>www.hoganlovells.com</a:t>
            </a:r>
          </a:p>
        </p:txBody>
      </p:sp>
      <p:sp>
        <p:nvSpPr>
          <p:cNvPr id="5" name="Line 22"/>
          <p:cNvSpPr>
            <a:spLocks noChangeShapeType="1"/>
          </p:cNvSpPr>
          <p:nvPr/>
        </p:nvSpPr>
        <p:spPr bwMode="auto">
          <a:xfrm>
            <a:off x="88900" y="1330325"/>
            <a:ext cx="9717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Rectangle 37"/>
          <p:cNvSpPr>
            <a:spLocks noGrp="1" noChangeArrowheads="1"/>
          </p:cNvSpPr>
          <p:nvPr>
            <p:ph type="sldNum" sz="quarter" idx="10"/>
          </p:nvPr>
        </p:nvSpPr>
        <p:spPr/>
        <p:txBody>
          <a:bodyPr/>
          <a:lstStyle>
            <a:lvl1pPr>
              <a:defRPr/>
            </a:lvl1pPr>
          </a:lstStyle>
          <a:p>
            <a:fld id="{BA5DCCF7-CA2C-4FBA-BE7D-E24FDBE1FEA2}" type="slidenum">
              <a:rPr lang="en-GB"/>
              <a:pPr/>
              <a:t>‹Nr.›</a:t>
            </a:fld>
            <a:endParaRPr lang="en-GB"/>
          </a:p>
        </p:txBody>
      </p:sp>
    </p:spTree>
    <p:extLst>
      <p:ext uri="{BB962C8B-B14F-4D97-AF65-F5344CB8AC3E}">
        <p14:creationId xmlns:p14="http://schemas.microsoft.com/office/powerpoint/2010/main" val="194917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90575" y="1906588"/>
            <a:ext cx="8918575" cy="1727200"/>
          </a:xfrm>
        </p:spPr>
        <p:txBody>
          <a:bodyPr tIns="46800" bIns="46800"/>
          <a:lstStyle>
            <a:lvl1pPr>
              <a:defRPr>
                <a:solidFill>
                  <a:schemeClr val="tx1"/>
                </a:solidFill>
              </a:defRPr>
            </a:lvl1pPr>
          </a:lstStyle>
          <a:p>
            <a:pPr lvl="0"/>
            <a:r>
              <a:rPr lang="en-GB" noProof="0" dirty="0" smtClean="0"/>
              <a:t>Click to edit Master title style</a:t>
            </a:r>
          </a:p>
        </p:txBody>
      </p:sp>
    </p:spTree>
    <p:extLst>
      <p:ext uri="{BB962C8B-B14F-4D97-AF65-F5344CB8AC3E}">
        <p14:creationId xmlns:p14="http://schemas.microsoft.com/office/powerpoint/2010/main" val="16838482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399BB98-A9F0-44FE-9E7A-1892720FE0EE}"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41098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7012" y="1628800"/>
            <a:ext cx="3071812" cy="4808537"/>
          </a:xfrm>
        </p:spPr>
        <p:txBody>
          <a:bodyPr/>
          <a:lstStyle>
            <a:lvl1pPr>
              <a:defRPr sz="1600"/>
            </a:lvl1pPr>
            <a:lvl2pPr>
              <a:defRPr sz="12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440832" y="1628800"/>
            <a:ext cx="3073400" cy="4808537"/>
          </a:xfrm>
        </p:spPr>
        <p:txBody>
          <a:bodyPr/>
          <a:lstStyle>
            <a:lvl1pPr>
              <a:defRPr sz="1600"/>
            </a:lvl1pPr>
            <a:lvl2pPr>
              <a:defRPr sz="12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4"/>
          <p:cNvSpPr>
            <a:spLocks noGrp="1"/>
          </p:cNvSpPr>
          <p:nvPr>
            <p:ph type="sldNum" sz="quarter" idx="10"/>
          </p:nvPr>
        </p:nvSpPr>
        <p:spPr/>
        <p:txBody>
          <a:bodyPr/>
          <a:lstStyle>
            <a:lvl1pPr>
              <a:defRPr/>
            </a:lvl1pPr>
          </a:lstStyle>
          <a:p>
            <a:fld id="{EE088AAB-B71F-4F26-AB04-0B4EDE0E281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423130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504" y="476672"/>
            <a:ext cx="89154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88504" y="1700808"/>
            <a:ext cx="4376738" cy="639762"/>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88504" y="2348880"/>
            <a:ext cx="4376738" cy="3951288"/>
          </a:xfrm>
        </p:spPr>
        <p:txBody>
          <a:bodyPr/>
          <a:lstStyle>
            <a:lvl1pPr>
              <a:defRPr sz="1200"/>
            </a:lvl1pPr>
            <a:lvl2pPr>
              <a:defRPr sz="12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5025008" y="1700808"/>
            <a:ext cx="4378325" cy="639762"/>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5008" y="2348880"/>
            <a:ext cx="4378325" cy="3951288"/>
          </a:xfrm>
        </p:spPr>
        <p:txBody>
          <a:bodyPr/>
          <a:lstStyle>
            <a:lvl1pPr>
              <a:defRPr sz="1200"/>
            </a:lvl1pPr>
            <a:lvl2pPr>
              <a:defRPr sz="12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0"/>
          </p:nvPr>
        </p:nvSpPr>
        <p:spPr/>
        <p:txBody>
          <a:bodyPr/>
          <a:lstStyle>
            <a:lvl1pPr>
              <a:defRPr/>
            </a:lvl1pPr>
          </a:lstStyle>
          <a:p>
            <a:fld id="{9CEB4DD9-77C5-40D1-8772-59DF736074C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988457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EA002EB9-5392-49D2-AB95-98FD56170E4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872679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6DCDA26-78D0-4B19-B871-EAF86C152D3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902096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504" y="548680"/>
            <a:ext cx="3259138" cy="1162050"/>
          </a:xfrm>
        </p:spPr>
        <p:txBody>
          <a:bodyPr anchor="t"/>
          <a:lstStyle>
            <a:lvl1pPr algn="l">
              <a:defRPr sz="1600" b="1"/>
            </a:lvl1pPr>
          </a:lstStyle>
          <a:p>
            <a:r>
              <a:rPr lang="en-US" dirty="0" smtClean="0"/>
              <a:t>Click to edit Master title style</a:t>
            </a:r>
            <a:endParaRPr lang="en-GB" dirty="0"/>
          </a:p>
        </p:txBody>
      </p:sp>
      <p:sp>
        <p:nvSpPr>
          <p:cNvPr id="3" name="Content Placeholder 2"/>
          <p:cNvSpPr>
            <a:spLocks noGrp="1"/>
          </p:cNvSpPr>
          <p:nvPr>
            <p:ph idx="1"/>
          </p:nvPr>
        </p:nvSpPr>
        <p:spPr>
          <a:xfrm>
            <a:off x="3872880" y="548680"/>
            <a:ext cx="5537200" cy="5853113"/>
          </a:xfrm>
        </p:spPr>
        <p:txBody>
          <a:bodyPr/>
          <a:lstStyle>
            <a:lvl1pPr>
              <a:defRPr sz="1600"/>
            </a:lvl1pPr>
            <a:lvl2pPr>
              <a:defRPr sz="1200"/>
            </a:lvl2pPr>
            <a:lvl3pPr>
              <a:defRPr sz="1000"/>
            </a:lvl3pPr>
            <a:lvl4pPr>
              <a:defRPr sz="1000"/>
            </a:lvl4pPr>
            <a:lvl5pPr>
              <a:defRPr sz="1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88504" y="1700808"/>
            <a:ext cx="3259138" cy="4691063"/>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981BF0D-6BA1-42B8-BF3E-A054DA828DC0}"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727903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53" name="Rectangle 2"/>
          <p:cNvSpPr>
            <a:spLocks noGrp="1" noChangeArrowheads="1"/>
          </p:cNvSpPr>
          <p:nvPr>
            <p:ph type="title"/>
          </p:nvPr>
        </p:nvSpPr>
        <p:spPr bwMode="auto">
          <a:xfrm>
            <a:off x="88900" y="358775"/>
            <a:ext cx="97170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57354" name="Rectangle 3"/>
          <p:cNvSpPr>
            <a:spLocks noGrp="1" noChangeArrowheads="1"/>
          </p:cNvSpPr>
          <p:nvPr>
            <p:ph type="body" idx="1"/>
          </p:nvPr>
        </p:nvSpPr>
        <p:spPr bwMode="auto">
          <a:xfrm>
            <a:off x="101600" y="2159000"/>
            <a:ext cx="9667875"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 (which has hanging indent) </a:t>
            </a:r>
          </a:p>
          <a:p>
            <a:pPr lvl="3"/>
            <a:r>
              <a:rPr lang="en-GB" smtClean="0"/>
              <a:t>Fourth level (which has hanging indent)</a:t>
            </a:r>
          </a:p>
          <a:p>
            <a:pPr lvl="4"/>
            <a:r>
              <a:rPr lang="en-GB" smtClean="0"/>
              <a:t>Fifth level (which has hanging indent)</a:t>
            </a:r>
          </a:p>
        </p:txBody>
      </p:sp>
      <p:sp>
        <p:nvSpPr>
          <p:cNvPr id="36901" name="Rectangle 37"/>
          <p:cNvSpPr>
            <a:spLocks noGrp="1" noChangeArrowheads="1"/>
          </p:cNvSpPr>
          <p:nvPr>
            <p:ph type="sldNum" sz="quarter" idx="4"/>
          </p:nvPr>
        </p:nvSpPr>
        <p:spPr bwMode="auto">
          <a:xfrm>
            <a:off x="88900" y="6477000"/>
            <a:ext cx="5318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800" b="0">
                <a:latin typeface="+mn-ea"/>
              </a:defRPr>
            </a:lvl1pPr>
          </a:lstStyle>
          <a:p>
            <a:fld id="{F2A38048-7842-42A4-A70C-B730D661721A}"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4279" r:id="rId1"/>
    <p:sldLayoutId id="2147484295"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200">
          <a:solidFill>
            <a:schemeClr val="tx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200">
          <a:solidFill>
            <a:schemeClr val="tx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200">
          <a:solidFill>
            <a:schemeClr val="tx1"/>
          </a:solidFill>
          <a:latin typeface="Arial" charset="0"/>
          <a:ea typeface="Arial Unicode MS" pitchFamily="34" charset="-128"/>
          <a:cs typeface="Arial Unicode MS" pitchFamily="34" charset="-128"/>
        </a:defRPr>
      </a:lvl5pPr>
      <a:lvl6pPr marL="457200" algn="l" rtl="0" fontAlgn="base">
        <a:spcBef>
          <a:spcPct val="0"/>
        </a:spcBef>
        <a:spcAft>
          <a:spcPct val="0"/>
        </a:spcAft>
        <a:defRPr b="1">
          <a:solidFill>
            <a:schemeClr val="tx2"/>
          </a:solidFill>
          <a:latin typeface="Arial" charset="0"/>
        </a:defRPr>
      </a:lvl6pPr>
      <a:lvl7pPr marL="914400" algn="l" rtl="0" fontAlgn="base">
        <a:spcBef>
          <a:spcPct val="0"/>
        </a:spcBef>
        <a:spcAft>
          <a:spcPct val="0"/>
        </a:spcAft>
        <a:defRPr b="1">
          <a:solidFill>
            <a:schemeClr val="tx2"/>
          </a:solidFill>
          <a:latin typeface="Arial" charset="0"/>
        </a:defRPr>
      </a:lvl7pPr>
      <a:lvl8pPr marL="1371600" algn="l" rtl="0" fontAlgn="base">
        <a:spcBef>
          <a:spcPct val="0"/>
        </a:spcBef>
        <a:spcAft>
          <a:spcPct val="0"/>
        </a:spcAft>
        <a:defRPr b="1">
          <a:solidFill>
            <a:schemeClr val="tx2"/>
          </a:solidFill>
          <a:latin typeface="Arial" charset="0"/>
        </a:defRPr>
      </a:lvl8pPr>
      <a:lvl9pPr marL="1828800" algn="l" rtl="0" fontAlgn="base">
        <a:spcBef>
          <a:spcPct val="0"/>
        </a:spcBef>
        <a:spcAft>
          <a:spcPct val="0"/>
        </a:spcAft>
        <a:defRPr b="1">
          <a:solidFill>
            <a:schemeClr val="tx2"/>
          </a:solidFill>
          <a:latin typeface="Arial" charset="0"/>
        </a:defRPr>
      </a:lvl9pPr>
    </p:titleStyle>
    <p:bodyStyle>
      <a:lvl1pPr algn="l" rtl="0" eaLnBrk="0" fontAlgn="base" hangingPunct="0">
        <a:lnSpc>
          <a:spcPts val="3400"/>
        </a:lnSpc>
        <a:spcBef>
          <a:spcPts val="700"/>
        </a:spcBef>
        <a:spcAft>
          <a:spcPct val="0"/>
        </a:spcAft>
        <a:defRPr sz="2400" b="1">
          <a:solidFill>
            <a:srgbClr val="000000"/>
          </a:solidFill>
          <a:latin typeface="+mn-lt"/>
          <a:ea typeface="+mn-ea"/>
          <a:cs typeface="+mn-cs"/>
        </a:defRPr>
      </a:lvl1pPr>
      <a:lvl2pPr marL="1588" algn="l" rtl="0" eaLnBrk="0" fontAlgn="base" hangingPunct="0">
        <a:lnSpc>
          <a:spcPts val="3400"/>
        </a:lnSpc>
        <a:spcBef>
          <a:spcPts val="700"/>
        </a:spcBef>
        <a:spcAft>
          <a:spcPct val="0"/>
        </a:spcAft>
        <a:buClr>
          <a:schemeClr val="tx2"/>
        </a:buClr>
        <a:defRPr sz="2400">
          <a:solidFill>
            <a:schemeClr val="tx1"/>
          </a:solidFill>
          <a:latin typeface="+mn-lt"/>
          <a:ea typeface="+mn-ea"/>
          <a:cs typeface="+mn-cs"/>
        </a:defRPr>
      </a:lvl2pPr>
      <a:lvl3pPr marL="273050" indent="-269875" algn="l" rtl="0" eaLnBrk="0" fontAlgn="base" hangingPunct="0">
        <a:lnSpc>
          <a:spcPts val="3400"/>
        </a:lnSpc>
        <a:spcBef>
          <a:spcPts val="700"/>
        </a:spcBef>
        <a:spcAft>
          <a:spcPct val="0"/>
        </a:spcAft>
        <a:buClr>
          <a:schemeClr val="tx1"/>
        </a:buClr>
        <a:buChar char="•"/>
        <a:defRPr sz="2400">
          <a:solidFill>
            <a:schemeClr val="tx1"/>
          </a:solidFill>
          <a:latin typeface="+mn-lt"/>
          <a:ea typeface="+mn-ea"/>
          <a:cs typeface="+mn-cs"/>
        </a:defRPr>
      </a:lvl3pPr>
      <a:lvl4pPr marL="546100" indent="-271463" algn="l" rtl="0" eaLnBrk="0" fontAlgn="base" hangingPunct="0">
        <a:lnSpc>
          <a:spcPts val="3400"/>
        </a:lnSpc>
        <a:spcBef>
          <a:spcPts val="700"/>
        </a:spcBef>
        <a:spcAft>
          <a:spcPct val="0"/>
        </a:spcAft>
        <a:buClr>
          <a:schemeClr val="tx1"/>
        </a:buClr>
        <a:buFont typeface="Symbol" pitchFamily="18" charset="2"/>
        <a:buChar char="-"/>
        <a:defRPr sz="2400">
          <a:solidFill>
            <a:schemeClr val="tx1"/>
          </a:solidFill>
          <a:latin typeface="+mn-lt"/>
          <a:ea typeface="+mn-ea"/>
          <a:cs typeface="+mn-cs"/>
        </a:defRPr>
      </a:lvl4pPr>
      <a:lvl5pPr marL="803275" indent="-255588" algn="l" rtl="0" eaLnBrk="0" fontAlgn="base" hangingPunct="0">
        <a:lnSpc>
          <a:spcPts val="3400"/>
        </a:lnSpc>
        <a:spcBef>
          <a:spcPts val="700"/>
        </a:spcBef>
        <a:spcAft>
          <a:spcPct val="0"/>
        </a:spcAft>
        <a:buClr>
          <a:schemeClr val="tx1"/>
        </a:buClr>
        <a:buSzPct val="75000"/>
        <a:buChar char="•"/>
        <a:defRPr sz="2400">
          <a:solidFill>
            <a:schemeClr val="tx1"/>
          </a:solidFill>
          <a:latin typeface="+mn-lt"/>
          <a:ea typeface="+mn-ea"/>
          <a:cs typeface="+mn-cs"/>
        </a:defRPr>
      </a:lvl5pPr>
      <a:lvl6pPr marL="1352550" indent="-285750" algn="l" rtl="0" fontAlgn="base">
        <a:spcBef>
          <a:spcPct val="20000"/>
        </a:spcBef>
        <a:spcAft>
          <a:spcPct val="40000"/>
        </a:spcAft>
        <a:buClr>
          <a:schemeClr val="tx2"/>
        </a:buClr>
        <a:buChar char="•"/>
        <a:defRPr sz="1000">
          <a:solidFill>
            <a:schemeClr val="tx1"/>
          </a:solidFill>
          <a:latin typeface="+mn-lt"/>
          <a:ea typeface="Geneva" charset="-128"/>
        </a:defRPr>
      </a:lvl6pPr>
      <a:lvl7pPr marL="1809750" indent="-285750" algn="l" rtl="0" fontAlgn="base">
        <a:spcBef>
          <a:spcPct val="20000"/>
        </a:spcBef>
        <a:spcAft>
          <a:spcPct val="40000"/>
        </a:spcAft>
        <a:buClr>
          <a:schemeClr val="tx2"/>
        </a:buClr>
        <a:buChar char="•"/>
        <a:defRPr sz="1000">
          <a:solidFill>
            <a:schemeClr val="tx1"/>
          </a:solidFill>
          <a:latin typeface="+mn-lt"/>
          <a:ea typeface="Geneva" charset="-128"/>
        </a:defRPr>
      </a:lvl7pPr>
      <a:lvl8pPr marL="2266950" indent="-285750" algn="l" rtl="0" fontAlgn="base">
        <a:spcBef>
          <a:spcPct val="20000"/>
        </a:spcBef>
        <a:spcAft>
          <a:spcPct val="40000"/>
        </a:spcAft>
        <a:buClr>
          <a:schemeClr val="tx2"/>
        </a:buClr>
        <a:buChar char="•"/>
        <a:defRPr sz="1000">
          <a:solidFill>
            <a:schemeClr val="tx1"/>
          </a:solidFill>
          <a:latin typeface="+mn-lt"/>
          <a:ea typeface="Geneva" charset="-128"/>
        </a:defRPr>
      </a:lvl8pPr>
      <a:lvl9pPr marL="2724150" indent="-285750" algn="l" rtl="0" fontAlgn="base">
        <a:spcBef>
          <a:spcPct val="20000"/>
        </a:spcBef>
        <a:spcAft>
          <a:spcPct val="40000"/>
        </a:spcAft>
        <a:buClr>
          <a:schemeClr val="tx2"/>
        </a:buClr>
        <a:buChar char="•"/>
        <a:defRPr sz="1000">
          <a:solidFill>
            <a:schemeClr val="tx1"/>
          </a:solidFill>
          <a:latin typeface="+mn-lt"/>
          <a:ea typeface="Geneva" charset="-128"/>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6000" y="509588"/>
            <a:ext cx="94285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05999" y="1662113"/>
            <a:ext cx="6091625"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 (which has hanging indent) </a:t>
            </a:r>
          </a:p>
          <a:p>
            <a:pPr lvl="3"/>
            <a:r>
              <a:rPr lang="en-GB" dirty="0" smtClean="0"/>
              <a:t>Fourth level (which has hanging indent)</a:t>
            </a:r>
          </a:p>
          <a:p>
            <a:pPr lvl="4"/>
            <a:r>
              <a:rPr lang="en-GB" dirty="0" smtClean="0"/>
              <a:t>Fifth level (which has hanging indent)</a:t>
            </a:r>
          </a:p>
        </p:txBody>
      </p:sp>
      <p:sp>
        <p:nvSpPr>
          <p:cNvPr id="1034" name="Firm Name Master Footer"/>
          <p:cNvSpPr txBox="1">
            <a:spLocks noChangeArrowheads="1"/>
          </p:cNvSpPr>
          <p:nvPr/>
        </p:nvSpPr>
        <p:spPr bwMode="auto">
          <a:xfrm>
            <a:off x="306000" y="6597352"/>
            <a:ext cx="23098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GB" sz="800" b="0" dirty="0" smtClean="0">
                <a:solidFill>
                  <a:srgbClr val="000000"/>
                </a:solidFill>
                <a:ea typeface="+mn-ea"/>
                <a:cs typeface="+mn-cs"/>
              </a:rPr>
              <a:t>Hogan Lovells</a:t>
            </a:r>
            <a:endParaRPr lang="en-GB" sz="800" b="0" noProof="1">
              <a:solidFill>
                <a:srgbClr val="000000"/>
              </a:solidFill>
              <a:ea typeface="+mn-ea"/>
              <a:cs typeface="+mn-cs"/>
            </a:endParaRPr>
          </a:p>
        </p:txBody>
      </p:sp>
      <p:sp>
        <p:nvSpPr>
          <p:cNvPr id="1030" name="Rectangle 6"/>
          <p:cNvSpPr>
            <a:spLocks noGrp="1" noChangeArrowheads="1"/>
          </p:cNvSpPr>
          <p:nvPr>
            <p:ph type="sldNum" sz="quarter" idx="4"/>
          </p:nvPr>
        </p:nvSpPr>
        <p:spPr bwMode="auto">
          <a:xfrm>
            <a:off x="7257256" y="6597352"/>
            <a:ext cx="23098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fld id="{CE475EF0-662C-4760-9D4A-075704F4D824}" type="slidenum">
              <a:rPr lang="en-GB" b="0">
                <a:solidFill>
                  <a:srgbClr val="000000"/>
                </a:solidFill>
                <a:ea typeface="+mn-ea"/>
                <a:cs typeface="+mn-cs"/>
              </a:rPr>
              <a:pPr/>
              <a:t>‹Nr.›</a:t>
            </a:fld>
            <a:endParaRPr lang="en-GB" b="0">
              <a:solidFill>
                <a:srgbClr val="000000"/>
              </a:solidFill>
              <a:ea typeface="+mn-ea"/>
              <a:cs typeface="+mn-cs"/>
            </a:endParaRPr>
          </a:p>
        </p:txBody>
      </p:sp>
      <p:sp>
        <p:nvSpPr>
          <p:cNvPr id="1036" name="Line 12"/>
          <p:cNvSpPr>
            <a:spLocks noChangeShapeType="1"/>
          </p:cNvSpPr>
          <p:nvPr/>
        </p:nvSpPr>
        <p:spPr bwMode="auto">
          <a:xfrm>
            <a:off x="416496" y="449263"/>
            <a:ext cx="9073008" cy="0"/>
          </a:xfrm>
          <a:prstGeom prst="line">
            <a:avLst/>
          </a:prstGeom>
          <a:noFill/>
          <a:ln w="25400">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b="0">
              <a:solidFill>
                <a:srgbClr val="000000"/>
              </a:solidFill>
              <a:ea typeface="+mn-ea"/>
              <a:cs typeface="+mn-cs"/>
            </a:endParaRPr>
          </a:p>
        </p:txBody>
      </p:sp>
    </p:spTree>
    <p:extLst>
      <p:ext uri="{BB962C8B-B14F-4D97-AF65-F5344CB8AC3E}">
        <p14:creationId xmlns:p14="http://schemas.microsoft.com/office/powerpoint/2010/main" val="44230537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Lst>
  <p:timing>
    <p:tnLst>
      <p:par>
        <p:cTn id="1" dur="indefinite" restart="never" nodeType="tmRoot"/>
      </p:par>
    </p:tnLst>
  </p:timing>
  <p:hf hdr="0" ftr="0" dt="0"/>
  <p:txStyles>
    <p:titleStyle>
      <a:lvl1pPr algn="l" rtl="0" fontAlgn="base">
        <a:spcBef>
          <a:spcPct val="0"/>
        </a:spcBef>
        <a:spcAft>
          <a:spcPct val="0"/>
        </a:spcAft>
        <a:defRPr sz="1600" b="1">
          <a:solidFill>
            <a:schemeClr val="tx1"/>
          </a:solidFill>
          <a:latin typeface="+mj-lt"/>
          <a:ea typeface="+mj-ea"/>
          <a:cs typeface="+mj-cs"/>
        </a:defRPr>
      </a:lvl1pPr>
      <a:lvl2pPr algn="l" rtl="0" fontAlgn="base">
        <a:spcBef>
          <a:spcPct val="0"/>
        </a:spcBef>
        <a:spcAft>
          <a:spcPct val="0"/>
        </a:spcAft>
        <a:defRPr sz="1600" b="1">
          <a:solidFill>
            <a:schemeClr val="tx2"/>
          </a:solidFill>
          <a:latin typeface="Arial" charset="0"/>
        </a:defRPr>
      </a:lvl2pPr>
      <a:lvl3pPr algn="l" rtl="0" fontAlgn="base">
        <a:spcBef>
          <a:spcPct val="0"/>
        </a:spcBef>
        <a:spcAft>
          <a:spcPct val="0"/>
        </a:spcAft>
        <a:defRPr sz="1600" b="1">
          <a:solidFill>
            <a:schemeClr val="tx2"/>
          </a:solidFill>
          <a:latin typeface="Arial" charset="0"/>
        </a:defRPr>
      </a:lvl3pPr>
      <a:lvl4pPr algn="l" rtl="0" fontAlgn="base">
        <a:spcBef>
          <a:spcPct val="0"/>
        </a:spcBef>
        <a:spcAft>
          <a:spcPct val="0"/>
        </a:spcAft>
        <a:defRPr sz="1600" b="1">
          <a:solidFill>
            <a:schemeClr val="tx2"/>
          </a:solidFill>
          <a:latin typeface="Arial" charset="0"/>
        </a:defRPr>
      </a:lvl4pPr>
      <a:lvl5pPr algn="l" rtl="0" fontAlgn="base">
        <a:spcBef>
          <a:spcPct val="0"/>
        </a:spcBef>
        <a:spcAft>
          <a:spcPct val="0"/>
        </a:spcAft>
        <a:defRPr sz="1600" b="1">
          <a:solidFill>
            <a:schemeClr val="tx2"/>
          </a:solidFill>
          <a:latin typeface="Arial" charset="0"/>
        </a:defRPr>
      </a:lvl5pPr>
      <a:lvl6pPr marL="457200" algn="l" rtl="0" fontAlgn="base">
        <a:spcBef>
          <a:spcPct val="0"/>
        </a:spcBef>
        <a:spcAft>
          <a:spcPct val="0"/>
        </a:spcAft>
        <a:defRPr sz="1600" b="1">
          <a:solidFill>
            <a:schemeClr val="tx2"/>
          </a:solidFill>
          <a:latin typeface="Arial" charset="0"/>
        </a:defRPr>
      </a:lvl6pPr>
      <a:lvl7pPr marL="914400" algn="l" rtl="0" fontAlgn="base">
        <a:spcBef>
          <a:spcPct val="0"/>
        </a:spcBef>
        <a:spcAft>
          <a:spcPct val="0"/>
        </a:spcAft>
        <a:defRPr sz="1600" b="1">
          <a:solidFill>
            <a:schemeClr val="tx2"/>
          </a:solidFill>
          <a:latin typeface="Arial" charset="0"/>
        </a:defRPr>
      </a:lvl7pPr>
      <a:lvl8pPr marL="1371600" algn="l" rtl="0" fontAlgn="base">
        <a:spcBef>
          <a:spcPct val="0"/>
        </a:spcBef>
        <a:spcAft>
          <a:spcPct val="0"/>
        </a:spcAft>
        <a:defRPr sz="1600" b="1">
          <a:solidFill>
            <a:schemeClr val="tx2"/>
          </a:solidFill>
          <a:latin typeface="Arial" charset="0"/>
        </a:defRPr>
      </a:lvl8pPr>
      <a:lvl9pPr marL="1828800" algn="l" rtl="0" fontAlgn="base">
        <a:spcBef>
          <a:spcPct val="0"/>
        </a:spcBef>
        <a:spcAft>
          <a:spcPct val="0"/>
        </a:spcAft>
        <a:defRPr sz="1600" b="1">
          <a:solidFill>
            <a:schemeClr val="tx2"/>
          </a:solidFill>
          <a:latin typeface="Arial" charset="0"/>
        </a:defRPr>
      </a:lvl9pPr>
    </p:titleStyle>
    <p:bodyStyle>
      <a:lvl1pPr algn="l" rtl="0" fontAlgn="ctr">
        <a:spcBef>
          <a:spcPct val="20000"/>
        </a:spcBef>
        <a:spcAft>
          <a:spcPct val="0"/>
        </a:spcAft>
        <a:defRPr sz="1200" b="1">
          <a:solidFill>
            <a:schemeClr val="tx1"/>
          </a:solidFill>
          <a:latin typeface="+mn-lt"/>
          <a:ea typeface="+mn-ea"/>
          <a:cs typeface="+mn-cs"/>
        </a:defRPr>
      </a:lvl1pPr>
      <a:lvl2pPr marL="1588" indent="1588" algn="l" rtl="0" fontAlgn="ctr">
        <a:spcBef>
          <a:spcPct val="20000"/>
        </a:spcBef>
        <a:spcAft>
          <a:spcPct val="0"/>
        </a:spcAft>
        <a:defRPr sz="1000">
          <a:solidFill>
            <a:schemeClr val="tx1"/>
          </a:solidFill>
          <a:latin typeface="+mn-lt"/>
        </a:defRPr>
      </a:lvl2pPr>
      <a:lvl3pPr marL="180975" indent="-176213" algn="l" rtl="0" fontAlgn="ctr">
        <a:spcBef>
          <a:spcPct val="20000"/>
        </a:spcBef>
        <a:spcAft>
          <a:spcPct val="0"/>
        </a:spcAft>
        <a:buClr>
          <a:srgbClr val="005A8C"/>
        </a:buClr>
        <a:buSzPct val="150000"/>
        <a:buChar char="•"/>
        <a:defRPr sz="1000">
          <a:solidFill>
            <a:schemeClr val="tx1"/>
          </a:solidFill>
          <a:latin typeface="+mn-lt"/>
        </a:defRPr>
      </a:lvl3pPr>
      <a:lvl4pPr marL="355600" indent="-173038" algn="l" rtl="0" fontAlgn="ctr">
        <a:spcBef>
          <a:spcPct val="20000"/>
        </a:spcBef>
        <a:spcAft>
          <a:spcPct val="0"/>
        </a:spcAft>
        <a:buClr>
          <a:srgbClr val="005A8C"/>
        </a:buClr>
        <a:buFont typeface="Arial" charset="0"/>
        <a:buChar char="–"/>
        <a:defRPr sz="1000">
          <a:solidFill>
            <a:schemeClr val="tx1"/>
          </a:solidFill>
          <a:latin typeface="+mn-lt"/>
        </a:defRPr>
      </a:lvl4pPr>
      <a:lvl5pPr marL="538163" indent="-180975" algn="l" rtl="0" fontAlgn="ctr">
        <a:spcBef>
          <a:spcPct val="20000"/>
        </a:spcBef>
        <a:spcAft>
          <a:spcPct val="0"/>
        </a:spcAft>
        <a:buClr>
          <a:srgbClr val="005A8C"/>
        </a:buClr>
        <a:buChar char="•"/>
        <a:defRPr sz="1000">
          <a:solidFill>
            <a:schemeClr val="tx1"/>
          </a:solidFill>
          <a:latin typeface="+mn-lt"/>
        </a:defRPr>
      </a:lvl5pPr>
      <a:lvl6pPr marL="995363" indent="-180975" algn="l" rtl="0" fontAlgn="ctr">
        <a:spcBef>
          <a:spcPct val="20000"/>
        </a:spcBef>
        <a:spcAft>
          <a:spcPct val="0"/>
        </a:spcAft>
        <a:buChar char="•"/>
        <a:defRPr sz="1000">
          <a:solidFill>
            <a:schemeClr val="tx1"/>
          </a:solidFill>
          <a:latin typeface="+mn-lt"/>
        </a:defRPr>
      </a:lvl6pPr>
      <a:lvl7pPr marL="1452563" indent="-180975" algn="l" rtl="0" fontAlgn="ctr">
        <a:spcBef>
          <a:spcPct val="20000"/>
        </a:spcBef>
        <a:spcAft>
          <a:spcPct val="0"/>
        </a:spcAft>
        <a:buChar char="•"/>
        <a:defRPr sz="1000">
          <a:solidFill>
            <a:schemeClr val="tx1"/>
          </a:solidFill>
          <a:latin typeface="+mn-lt"/>
        </a:defRPr>
      </a:lvl7pPr>
      <a:lvl8pPr marL="1909763" indent="-180975" algn="l" rtl="0" fontAlgn="ctr">
        <a:spcBef>
          <a:spcPct val="20000"/>
        </a:spcBef>
        <a:spcAft>
          <a:spcPct val="0"/>
        </a:spcAft>
        <a:buChar char="•"/>
        <a:defRPr sz="1000">
          <a:solidFill>
            <a:schemeClr val="tx1"/>
          </a:solidFill>
          <a:latin typeface="+mn-lt"/>
        </a:defRPr>
      </a:lvl8pPr>
      <a:lvl9pPr marL="2366963" indent="-180975" algn="l" rtl="0" fontAlgn="ctr">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8861" y="0"/>
            <a:ext cx="97168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178858" y="1449388"/>
            <a:ext cx="9527646"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5" name="Text Box 11"/>
          <p:cNvSpPr txBox="1">
            <a:spLocks noChangeArrowheads="1"/>
          </p:cNvSpPr>
          <p:nvPr/>
        </p:nvSpPr>
        <p:spPr bwMode="auto">
          <a:xfrm>
            <a:off x="0" y="6477000"/>
            <a:ext cx="9907720" cy="381000"/>
          </a:xfrm>
          <a:prstGeom prst="rect">
            <a:avLst/>
          </a:prstGeom>
          <a:solidFill>
            <a:srgbClr val="BED61B"/>
          </a:solidFill>
          <a:ln>
            <a:noFill/>
          </a:ln>
          <a:effectLst/>
          <a:extLst/>
        </p:spPr>
        <p:txBody>
          <a:bodyPr wrap="none"/>
          <a:lstStyle/>
          <a:p>
            <a:endParaRPr lang="en-US" sz="1800" b="0">
              <a:solidFill>
                <a:srgbClr val="FFFFFF"/>
              </a:solidFill>
            </a:endParaRPr>
          </a:p>
        </p:txBody>
      </p:sp>
      <p:sp>
        <p:nvSpPr>
          <p:cNvPr id="1034" name="Firm Name Master Footer"/>
          <p:cNvSpPr txBox="1">
            <a:spLocks noChangeArrowheads="1"/>
          </p:cNvSpPr>
          <p:nvPr/>
        </p:nvSpPr>
        <p:spPr bwMode="auto">
          <a:xfrm>
            <a:off x="178861" y="6477005"/>
            <a:ext cx="1620044"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GB" sz="800" b="0" noProof="1" smtClean="0">
                <a:solidFill>
                  <a:srgbClr val="000000"/>
                </a:solidFill>
                <a:latin typeface="Arial"/>
              </a:rPr>
              <a:t>Hogan Lovells</a:t>
            </a:r>
            <a:endParaRPr lang="en-GB" sz="800" b="0" noProof="1">
              <a:solidFill>
                <a:srgbClr val="000000"/>
              </a:solidFill>
              <a:latin typeface="Arial"/>
            </a:endParaRPr>
          </a:p>
        </p:txBody>
      </p:sp>
      <p:sp>
        <p:nvSpPr>
          <p:cNvPr id="1030" name="Rectangle 6"/>
          <p:cNvSpPr>
            <a:spLocks noGrp="1" noChangeArrowheads="1"/>
          </p:cNvSpPr>
          <p:nvPr>
            <p:ph type="sldNum" sz="quarter" idx="4"/>
          </p:nvPr>
        </p:nvSpPr>
        <p:spPr bwMode="auto">
          <a:xfrm>
            <a:off x="9130375" y="6494463"/>
            <a:ext cx="538294"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baseline="0">
                <a:solidFill>
                  <a:schemeClr val="tx1"/>
                </a:solidFill>
                <a:latin typeface="+mn-lt"/>
              </a:defRPr>
            </a:lvl1pPr>
          </a:lstStyle>
          <a:p>
            <a:fld id="{8CC62162-A410-474D-A552-FAE86DCA70DB}" type="slidenum">
              <a:rPr lang="en-GB" b="0" smtClean="0">
                <a:solidFill>
                  <a:srgbClr val="FFFFFF"/>
                </a:solidFill>
              </a:rPr>
              <a:pPr/>
              <a:t>‹Nr.›</a:t>
            </a:fld>
            <a:endParaRPr lang="en-GB" b="0" dirty="0">
              <a:solidFill>
                <a:srgbClr val="FFFFFF"/>
              </a:solidFill>
            </a:endParaRPr>
          </a:p>
        </p:txBody>
      </p:sp>
    </p:spTree>
    <p:extLst>
      <p:ext uri="{BB962C8B-B14F-4D97-AF65-F5344CB8AC3E}">
        <p14:creationId xmlns:p14="http://schemas.microsoft.com/office/powerpoint/2010/main" val="4249535850"/>
      </p:ext>
    </p:extLst>
  </p:cSld>
  <p:clrMap bg1="dk1" tx1="lt1" bg2="dk2" tx2="lt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3200" baseline="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hyperlink" Target="http://bvzi.de/fileadmin/templates/img/logo.png"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ecb.europa.eu/pub/pdf/other/recommendationssecurityinternetpaymentsoutcomeofpcfinalversionafterpc201301en.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www.ecb.europa.eu/pub/pdf/other/pubnote201403securitypaymentaccountaccessservicesen.pdf" TargetMode="External"/><Relationship Id="rId4" Type="http://schemas.openxmlformats.org/officeDocument/2006/relationships/hyperlink" Target="http://www.ecb.europa.eu/pub/pdf/other/assessmentguidesecurityinternetpayments201402e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MainPractice"/>
          <p:cNvSpPr txBox="1">
            <a:spLocks noChangeArrowheads="1"/>
          </p:cNvSpPr>
          <p:nvPr/>
        </p:nvSpPr>
        <p:spPr bwMode="auto">
          <a:xfrm>
            <a:off x="790575" y="3429000"/>
            <a:ext cx="37607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bIns="46800" anchor="b"/>
          <a:lstStyle/>
          <a:p>
            <a:pPr>
              <a:spcBef>
                <a:spcPct val="50000"/>
              </a:spcBef>
            </a:pPr>
            <a:endParaRPr lang="en-GB" sz="1200" b="0" dirty="0">
              <a:solidFill>
                <a:srgbClr val="FFFFFF"/>
              </a:solidFill>
              <a:latin typeface="Arial"/>
              <a:ea typeface="+mn-ea"/>
              <a:cs typeface="+mn-cs"/>
              <a:sym typeface="Arial"/>
            </a:endParaRPr>
          </a:p>
        </p:txBody>
      </p:sp>
      <p:sp>
        <p:nvSpPr>
          <p:cNvPr id="24578" name="MainDate"/>
          <p:cNvSpPr txBox="1">
            <a:spLocks noChangeArrowheads="1"/>
          </p:cNvSpPr>
          <p:nvPr/>
        </p:nvSpPr>
        <p:spPr bwMode="auto">
          <a:xfrm>
            <a:off x="790575" y="2949575"/>
            <a:ext cx="37750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bIns="46800"/>
          <a:lstStyle/>
          <a:p>
            <a:pPr>
              <a:spcBef>
                <a:spcPct val="50000"/>
              </a:spcBef>
            </a:pPr>
            <a:r>
              <a:rPr lang="en-GB" sz="1200" b="0" smtClean="0">
                <a:solidFill>
                  <a:srgbClr val="FFFFFF"/>
                </a:solidFill>
                <a:latin typeface="Arial"/>
                <a:ea typeface="+mn-ea"/>
                <a:cs typeface="+mn-cs"/>
                <a:sym typeface="Arial"/>
              </a:rPr>
              <a:t>September 2011</a:t>
            </a:r>
            <a:endParaRPr lang="en-GB" sz="1200" b="0" dirty="0">
              <a:solidFill>
                <a:srgbClr val="FFFFFF"/>
              </a:solidFill>
              <a:latin typeface="Arial"/>
              <a:ea typeface="+mn-ea"/>
              <a:cs typeface="+mn-cs"/>
              <a:sym typeface="Arial"/>
            </a:endParaRPr>
          </a:p>
        </p:txBody>
      </p:sp>
      <p:sp>
        <p:nvSpPr>
          <p:cNvPr id="24588" name="MainSubtitle"/>
          <p:cNvSpPr>
            <a:spLocks noChangeArrowheads="1"/>
          </p:cNvSpPr>
          <p:nvPr/>
        </p:nvSpPr>
        <p:spPr bwMode="auto">
          <a:xfrm>
            <a:off x="790575" y="2266950"/>
            <a:ext cx="77089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bIns="46800" anchor="b"/>
          <a:lstStyle/>
          <a:p>
            <a:pPr>
              <a:lnSpc>
                <a:spcPct val="90000"/>
              </a:lnSpc>
            </a:pPr>
            <a:endParaRPr lang="en-GB" sz="1400" b="0" dirty="0">
              <a:solidFill>
                <a:srgbClr val="FFFFFF"/>
              </a:solidFill>
              <a:latin typeface="Arial"/>
              <a:ea typeface="+mn-ea"/>
              <a:cs typeface="+mn-cs"/>
              <a:sym typeface="Arial"/>
            </a:endParaRPr>
          </a:p>
        </p:txBody>
      </p:sp>
      <p:sp>
        <p:nvSpPr>
          <p:cNvPr id="24581" name="MainTitle"/>
          <p:cNvSpPr>
            <a:spLocks noGrp="1" noChangeArrowheads="1"/>
          </p:cNvSpPr>
          <p:nvPr>
            <p:ph type="ctrTitle"/>
          </p:nvPr>
        </p:nvSpPr>
        <p:spPr>
          <a:xfrm>
            <a:off x="790575" y="1704975"/>
            <a:ext cx="7708900" cy="488950"/>
          </a:xfrm>
          <a:noFill/>
          <a:ln/>
        </p:spPr>
        <p:txBody>
          <a:bodyPr anchor="b"/>
          <a:lstStyle/>
          <a:p>
            <a:pPr>
              <a:lnSpc>
                <a:spcPct val="90000"/>
              </a:lnSpc>
            </a:pPr>
            <a:r>
              <a:rPr lang="en-GB" sz="2000" smtClean="0">
                <a:solidFill>
                  <a:srgbClr val="FFFFFF"/>
                </a:solidFill>
                <a:latin typeface="Arial"/>
                <a:sym typeface="Arial"/>
              </a:rPr>
              <a:t>Introducing our global banking practice</a:t>
            </a:r>
            <a:endParaRPr lang="en-GB" sz="2000" dirty="0">
              <a:solidFill>
                <a:srgbClr val="FFFFFF"/>
              </a:solidFill>
              <a:latin typeface="Arial"/>
              <a:sym typeface="Arial"/>
            </a:endParaRPr>
          </a:p>
        </p:txBody>
      </p:sp>
      <p:sp>
        <p:nvSpPr>
          <p:cNvPr id="3" name="MainTitle"/>
          <p:cNvSpPr txBox="1"/>
          <p:nvPr/>
        </p:nvSpPr>
        <p:spPr>
          <a:xfrm>
            <a:off x="2565400" y="4800600"/>
            <a:ext cx="6731000" cy="400110"/>
          </a:xfrm>
          <a:prstGeom prst="rect">
            <a:avLst/>
          </a:prstGeom>
          <a:noFill/>
        </p:spPr>
        <p:txBody>
          <a:bodyPr vert="horz" rtlCol="0">
            <a:spAutoFit/>
          </a:bodyPr>
          <a:lstStyle/>
          <a:p>
            <a:r>
              <a:rPr lang="en-GB" sz="2000" dirty="0" err="1" smtClean="0">
                <a:solidFill>
                  <a:srgbClr val="FFFFFF"/>
                </a:solidFill>
                <a:latin typeface="Arial"/>
                <a:ea typeface="+mn-ea"/>
                <a:cs typeface="+mn-cs"/>
                <a:sym typeface="Arial"/>
              </a:rPr>
              <a:t>Finanzierung</a:t>
            </a:r>
            <a:r>
              <a:rPr lang="en-GB" sz="2000" dirty="0" smtClean="0">
                <a:solidFill>
                  <a:srgbClr val="FFFFFF"/>
                </a:solidFill>
                <a:latin typeface="Arial"/>
                <a:ea typeface="+mn-ea"/>
                <a:cs typeface="+mn-cs"/>
                <a:sym typeface="Arial"/>
              </a:rPr>
              <a:t> </a:t>
            </a:r>
            <a:r>
              <a:rPr lang="en-GB" sz="2000" dirty="0" err="1" smtClean="0">
                <a:solidFill>
                  <a:srgbClr val="FFFFFF"/>
                </a:solidFill>
                <a:latin typeface="Arial"/>
                <a:ea typeface="+mn-ea"/>
                <a:cs typeface="+mn-cs"/>
                <a:sym typeface="Arial"/>
              </a:rPr>
              <a:t>durch</a:t>
            </a:r>
            <a:r>
              <a:rPr lang="en-GB" sz="2000" dirty="0" smtClean="0">
                <a:solidFill>
                  <a:srgbClr val="FFFFFF"/>
                </a:solidFill>
                <a:latin typeface="Arial"/>
                <a:ea typeface="+mn-ea"/>
                <a:cs typeface="+mn-cs"/>
                <a:sym typeface="Arial"/>
              </a:rPr>
              <a:t> </a:t>
            </a:r>
            <a:r>
              <a:rPr lang="en-GB" sz="2000" dirty="0" err="1" smtClean="0">
                <a:solidFill>
                  <a:srgbClr val="FFFFFF"/>
                </a:solidFill>
                <a:latin typeface="Arial"/>
                <a:ea typeface="+mn-ea"/>
                <a:cs typeface="+mn-cs"/>
                <a:sym typeface="Arial"/>
              </a:rPr>
              <a:t>Bankkredite</a:t>
            </a:r>
            <a:endParaRPr lang="en-GB" sz="2000" dirty="0">
              <a:solidFill>
                <a:srgbClr val="FFFFFF"/>
              </a:solidFill>
              <a:latin typeface="Arial"/>
              <a:ea typeface="+mn-ea"/>
              <a:cs typeface="+mn-cs"/>
              <a:sym typeface="Arial"/>
            </a:endParaRPr>
          </a:p>
        </p:txBody>
      </p:sp>
      <p:sp>
        <p:nvSpPr>
          <p:cNvPr id="4" name="MainSubtitle"/>
          <p:cNvSpPr txBox="1"/>
          <p:nvPr/>
        </p:nvSpPr>
        <p:spPr>
          <a:xfrm>
            <a:off x="2565400" y="5359400"/>
            <a:ext cx="6731000" cy="307777"/>
          </a:xfrm>
          <a:prstGeom prst="rect">
            <a:avLst/>
          </a:prstGeom>
          <a:noFill/>
        </p:spPr>
        <p:txBody>
          <a:bodyPr vert="horz" rtlCol="0">
            <a:spAutoFit/>
          </a:bodyPr>
          <a:lstStyle/>
          <a:p>
            <a:endParaRPr lang="en-GB" sz="1400" b="0">
              <a:solidFill>
                <a:srgbClr val="FFFFFF"/>
              </a:solidFill>
              <a:latin typeface="Arial"/>
              <a:ea typeface="+mn-ea"/>
              <a:cs typeface="+mn-cs"/>
              <a:sym typeface="Arial"/>
            </a:endParaRPr>
          </a:p>
        </p:txBody>
      </p:sp>
      <p:sp>
        <p:nvSpPr>
          <p:cNvPr id="5" name="MainDate"/>
          <p:cNvSpPr txBox="1"/>
          <p:nvPr/>
        </p:nvSpPr>
        <p:spPr>
          <a:xfrm>
            <a:off x="2565400" y="5842000"/>
            <a:ext cx="5340350" cy="276999"/>
          </a:xfrm>
          <a:prstGeom prst="rect">
            <a:avLst/>
          </a:prstGeom>
          <a:noFill/>
        </p:spPr>
        <p:txBody>
          <a:bodyPr vert="horz" wrap="square" rtlCol="0">
            <a:spAutoFit/>
          </a:bodyPr>
          <a:lstStyle/>
          <a:p>
            <a:r>
              <a:rPr lang="en-GB" sz="1200" b="0" dirty="0" smtClean="0">
                <a:solidFill>
                  <a:srgbClr val="FFFFFF"/>
                </a:solidFill>
                <a:latin typeface="Arial"/>
                <a:ea typeface="+mn-ea"/>
                <a:cs typeface="+mn-cs"/>
                <a:sym typeface="Arial"/>
              </a:rPr>
              <a:t>Frankfurt am Main, […] 2013</a:t>
            </a:r>
            <a:endParaRPr lang="en-GB" sz="1200" b="0" dirty="0">
              <a:solidFill>
                <a:srgbClr val="FFFFFF"/>
              </a:solidFill>
              <a:latin typeface="Arial"/>
              <a:ea typeface="+mn-ea"/>
              <a:cs typeface="+mn-cs"/>
              <a:sym typeface="Arial"/>
            </a:endParaRPr>
          </a:p>
        </p:txBody>
      </p:sp>
      <p:sp>
        <p:nvSpPr>
          <p:cNvPr id="11" name="MainDate"/>
          <p:cNvSpPr txBox="1"/>
          <p:nvPr/>
        </p:nvSpPr>
        <p:spPr>
          <a:xfrm>
            <a:off x="2575719" y="5263405"/>
            <a:ext cx="5340350" cy="276999"/>
          </a:xfrm>
          <a:prstGeom prst="rect">
            <a:avLst/>
          </a:prstGeom>
          <a:noFill/>
        </p:spPr>
        <p:txBody>
          <a:bodyPr vert="horz" wrap="square" rtlCol="0">
            <a:spAutoFit/>
          </a:bodyPr>
          <a:lstStyle/>
          <a:p>
            <a:r>
              <a:rPr lang="en-GB" sz="1200" b="0" dirty="0" err="1" smtClean="0">
                <a:solidFill>
                  <a:srgbClr val="FFFFFF"/>
                </a:solidFill>
                <a:latin typeface="Arial"/>
                <a:ea typeface="+mn-ea"/>
                <a:cs typeface="+mn-cs"/>
                <a:sym typeface="Arial"/>
              </a:rPr>
              <a:t>Dr.</a:t>
            </a:r>
            <a:r>
              <a:rPr lang="en-GB" sz="1200" b="0" dirty="0" smtClean="0">
                <a:solidFill>
                  <a:srgbClr val="FFFFFF"/>
                </a:solidFill>
                <a:latin typeface="Arial"/>
                <a:ea typeface="+mn-ea"/>
                <a:cs typeface="+mn-cs"/>
                <a:sym typeface="Arial"/>
              </a:rPr>
              <a:t> Katlen Blöcker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MainTitle"/>
          <p:cNvSpPr txBox="1"/>
          <p:nvPr/>
        </p:nvSpPr>
        <p:spPr>
          <a:xfrm>
            <a:off x="2565400" y="4688702"/>
            <a:ext cx="4318000" cy="707886"/>
          </a:xfrm>
          <a:prstGeom prst="rect">
            <a:avLst/>
          </a:prstGeom>
          <a:noFill/>
        </p:spPr>
        <p:txBody>
          <a:bodyPr vert="horz" rtlCol="0">
            <a:spAutoFit/>
          </a:bodyPr>
          <a:lstStyle/>
          <a:p>
            <a:r>
              <a:rPr lang="de-DE" sz="2000" dirty="0" smtClean="0">
                <a:solidFill>
                  <a:srgbClr val="FFFFFF"/>
                </a:solidFill>
                <a:latin typeface="Arial"/>
                <a:sym typeface="Arial"/>
              </a:rPr>
              <a:t>Bezahlen im Internet</a:t>
            </a:r>
          </a:p>
          <a:p>
            <a:r>
              <a:rPr lang="de-DE" sz="2000" b="1" dirty="0" smtClean="0">
                <a:solidFill>
                  <a:srgbClr val="FFFFFF"/>
                </a:solidFill>
                <a:latin typeface="Arial"/>
                <a:sym typeface="Arial"/>
              </a:rPr>
              <a:t>5 Jahre ZAG</a:t>
            </a:r>
            <a:endParaRPr lang="de-DE" sz="2000" b="1" dirty="0">
              <a:solidFill>
                <a:srgbClr val="FFFFFF"/>
              </a:solidFill>
              <a:latin typeface="Arial"/>
              <a:sym typeface="Arial"/>
            </a:endParaRPr>
          </a:p>
        </p:txBody>
      </p:sp>
      <p:sp>
        <p:nvSpPr>
          <p:cNvPr id="15" name="MainDate"/>
          <p:cNvSpPr txBox="1"/>
          <p:nvPr/>
        </p:nvSpPr>
        <p:spPr>
          <a:xfrm>
            <a:off x="2594768" y="5513288"/>
            <a:ext cx="6336581" cy="646331"/>
          </a:xfrm>
          <a:prstGeom prst="rect">
            <a:avLst/>
          </a:prstGeom>
          <a:noFill/>
        </p:spPr>
        <p:txBody>
          <a:bodyPr vert="horz" wrap="square" rtlCol="0">
            <a:spAutoFit/>
          </a:bodyPr>
          <a:lstStyle/>
          <a:p>
            <a:r>
              <a:rPr lang="de-DE" sz="1200" b="0" dirty="0" smtClean="0">
                <a:solidFill>
                  <a:srgbClr val="FFFFFF"/>
                </a:solidFill>
                <a:latin typeface="Arial"/>
                <a:sym typeface="Arial"/>
              </a:rPr>
              <a:t>Dr. Richard Reimer, Partner, Bank- und Finanzrecht, Hogan Lovells International LLP</a:t>
            </a:r>
          </a:p>
          <a:p>
            <a:endParaRPr lang="de-DE" sz="1200" b="0" dirty="0" smtClean="0">
              <a:solidFill>
                <a:srgbClr val="FFFFFF"/>
              </a:solidFill>
              <a:latin typeface="Arial"/>
              <a:sym typeface="Arial"/>
            </a:endParaRPr>
          </a:p>
          <a:p>
            <a:r>
              <a:rPr lang="de-DE" sz="1200" b="0" dirty="0" smtClean="0">
                <a:solidFill>
                  <a:srgbClr val="FFFFFF"/>
                </a:solidFill>
                <a:latin typeface="Arial"/>
                <a:sym typeface="Arial"/>
              </a:rPr>
              <a:t>Bonn, 3. Juni 2014</a:t>
            </a:r>
            <a:endParaRPr lang="de-DE" sz="1200" b="0" dirty="0">
              <a:solidFill>
                <a:srgbClr val="FFFFFF"/>
              </a:solidFill>
              <a:latin typeface="Arial"/>
              <a:sym typeface="Arial"/>
            </a:endParaRPr>
          </a:p>
        </p:txBody>
      </p:sp>
      <p:pic>
        <p:nvPicPr>
          <p:cNvPr id="1028" name="Picture 4" descr="Bild in Originalgröße anzeige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069" y="4771515"/>
            <a:ext cx="1905000" cy="35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80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a:t>Errichtung einer Zweigniederlassung (3/3)</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10</a:t>
            </a:fld>
            <a:endParaRPr lang="en-GB">
              <a:solidFill>
                <a:srgbClr val="000000"/>
              </a:solidFill>
            </a:endParaRPr>
          </a:p>
        </p:txBody>
      </p:sp>
      <p:sp>
        <p:nvSpPr>
          <p:cNvPr id="16" name="Content Placeholder 6"/>
          <p:cNvSpPr txBox="1">
            <a:spLocks/>
          </p:cNvSpPr>
          <p:nvPr/>
        </p:nvSpPr>
        <p:spPr bwMode="auto">
          <a:xfrm>
            <a:off x="336550" y="1203226"/>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3 Exemplare der Anzeige für jeden Staat gemäß § 25 Abs. 1 ZAG</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2 x an die Bundesanstalt für Finanzdienstleistungsaufsicht</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1 x an die zuständige Hauptverwaltung der Deutschen Bundesbank</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Anzeige in englischer Sprache in der Regel akzeptiert</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Geschäftsplan: Angabe der geplanten Zahlungsdienste</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Anschrift und organisatorischer Aufbau der Zweigniederlassung</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Name und Lebenslauf des Zweigniederlassungsleiters</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Anzeige der eingesetzten Agenten (sofern vorhanden)</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1600" b="0" i="0" u="none" strike="noStrike" kern="0" cap="none" spc="0" normalizeH="0" baseline="0" noProof="0" dirty="0" smtClean="0">
              <a:ln>
                <a:noFill/>
              </a:ln>
              <a:solidFill>
                <a:srgbClr val="000000"/>
              </a:solidFill>
              <a:effectLst/>
              <a:uLnTx/>
              <a:uFillTx/>
              <a:latin typeface="Arial"/>
            </a:endParaRPr>
          </a:p>
        </p:txBody>
      </p:sp>
      <p:grpSp>
        <p:nvGrpSpPr>
          <p:cNvPr id="17" name="Group 16"/>
          <p:cNvGrpSpPr/>
          <p:nvPr/>
        </p:nvGrpSpPr>
        <p:grpSpPr>
          <a:xfrm>
            <a:off x="582638" y="4147859"/>
            <a:ext cx="8064896" cy="2248024"/>
            <a:chOff x="539552" y="3789040"/>
            <a:chExt cx="8064896" cy="2248024"/>
          </a:xfrm>
        </p:grpSpPr>
        <p:graphicFrame>
          <p:nvGraphicFramePr>
            <p:cNvPr id="18" name="Diagram 17"/>
            <p:cNvGraphicFramePr/>
            <p:nvPr>
              <p:extLst>
                <p:ext uri="{D42A27DB-BD31-4B8C-83A1-F6EECF244321}">
                  <p14:modId xmlns:p14="http://schemas.microsoft.com/office/powerpoint/2010/main" val="630956692"/>
                </p:ext>
              </p:extLst>
            </p:nvPr>
          </p:nvGraphicFramePr>
          <p:xfrm>
            <a:off x="539552" y="3789040"/>
            <a:ext cx="8064896"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Arrow Connector 18"/>
            <p:cNvCxnSpPr/>
            <p:nvPr/>
          </p:nvCxnSpPr>
          <p:spPr>
            <a:xfrm>
              <a:off x="539552" y="5877272"/>
              <a:ext cx="48245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5736" y="5589240"/>
              <a:ext cx="1440160" cy="338554"/>
            </a:xfrm>
            <a:prstGeom prst="rect">
              <a:avLst/>
            </a:prstGeom>
            <a:noFill/>
          </p:spPr>
          <p:txBody>
            <a:bodyPr wrap="square" rtlCol="0">
              <a:spAutoFit/>
            </a:bodyPr>
            <a:lstStyle/>
            <a:p>
              <a:pPr algn="ctr"/>
              <a:r>
                <a:rPr lang="de-DE" sz="1600" dirty="0" smtClean="0"/>
                <a:t>1. Monat</a:t>
              </a:r>
              <a:endParaRPr lang="en-US" sz="1600" dirty="0"/>
            </a:p>
          </p:txBody>
        </p:sp>
        <p:sp>
          <p:nvSpPr>
            <p:cNvPr id="21" name="TextBox 20"/>
            <p:cNvSpPr txBox="1"/>
            <p:nvPr/>
          </p:nvSpPr>
          <p:spPr>
            <a:xfrm>
              <a:off x="5436096" y="5589240"/>
              <a:ext cx="1440160" cy="338554"/>
            </a:xfrm>
            <a:prstGeom prst="rect">
              <a:avLst/>
            </a:prstGeom>
            <a:noFill/>
          </p:spPr>
          <p:txBody>
            <a:bodyPr wrap="square" rtlCol="0">
              <a:spAutoFit/>
            </a:bodyPr>
            <a:lstStyle/>
            <a:p>
              <a:pPr algn="ctr"/>
              <a:r>
                <a:rPr lang="de-DE" sz="1600" dirty="0" smtClean="0"/>
                <a:t>1. Monat</a:t>
              </a:r>
              <a:endParaRPr lang="en-US" sz="1600" dirty="0"/>
            </a:p>
          </p:txBody>
        </p:sp>
        <p:cxnSp>
          <p:nvCxnSpPr>
            <p:cNvPr id="22" name="Straight Arrow Connector 21"/>
            <p:cNvCxnSpPr/>
            <p:nvPr/>
          </p:nvCxnSpPr>
          <p:spPr>
            <a:xfrm>
              <a:off x="5436096" y="5877272"/>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034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00F539-779A-4056-A6CE-C2D4C907B6BB}" type="slidenum">
              <a:rPr lang="en-GB" smtClean="0"/>
              <a:pPr/>
              <a:t>11</a:t>
            </a:fld>
            <a:endParaRPr lang="en-GB" dirty="0"/>
          </a:p>
        </p:txBody>
      </p:sp>
      <p:sp>
        <p:nvSpPr>
          <p:cNvPr id="3" name="Text Placeholder 2"/>
          <p:cNvSpPr>
            <a:spLocks noGrp="1"/>
          </p:cNvSpPr>
          <p:nvPr>
            <p:ph type="body" sz="quarter" idx="11"/>
          </p:nvPr>
        </p:nvSpPr>
        <p:spPr>
          <a:xfrm>
            <a:off x="144536" y="2852936"/>
            <a:ext cx="9633000" cy="1047600"/>
          </a:xfrm>
        </p:spPr>
        <p:txBody>
          <a:bodyPr>
            <a:normAutofit/>
          </a:bodyPr>
          <a:lstStyle/>
          <a:p>
            <a:r>
              <a:rPr lang="de-DE" sz="3000" dirty="0">
                <a:latin typeface="+mj-lt"/>
                <a:ea typeface="Geneva"/>
                <a:cs typeface="Geneva"/>
              </a:rPr>
              <a:t>3</a:t>
            </a:r>
            <a:r>
              <a:rPr lang="de-DE" sz="3000" dirty="0" smtClean="0">
                <a:latin typeface="+mj-lt"/>
                <a:ea typeface="Geneva"/>
                <a:cs typeface="Geneva"/>
              </a:rPr>
              <a:t>.</a:t>
            </a:r>
            <a:r>
              <a:rPr lang="de-DE" sz="3200" dirty="0" smtClean="0"/>
              <a:t> Geldwäschebekämpfung</a:t>
            </a:r>
            <a:endParaRPr lang="en-US" sz="3200" dirty="0"/>
          </a:p>
          <a:p>
            <a:endParaRPr lang="en-US" sz="3000" dirty="0">
              <a:latin typeface="+mj-lt"/>
              <a:ea typeface="Geneva"/>
              <a:cs typeface="Geneva"/>
            </a:endParaRPr>
          </a:p>
        </p:txBody>
      </p:sp>
    </p:spTree>
    <p:extLst>
      <p:ext uri="{BB962C8B-B14F-4D97-AF65-F5344CB8AC3E}">
        <p14:creationId xmlns:p14="http://schemas.microsoft.com/office/powerpoint/2010/main" val="2581044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smtClean="0"/>
              <a:t>Allgemeines (1/2)</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12</a:t>
            </a:fld>
            <a:endParaRPr lang="en-GB">
              <a:solidFill>
                <a:srgbClr val="000000"/>
              </a:solidFill>
            </a:endParaRPr>
          </a:p>
        </p:txBody>
      </p:sp>
      <p:sp>
        <p:nvSpPr>
          <p:cNvPr id="8" name="Content Placeholder 6"/>
          <p:cNvSpPr txBox="1">
            <a:spLocks/>
          </p:cNvSpPr>
          <p:nvPr/>
        </p:nvSpPr>
        <p:spPr bwMode="auto">
          <a:xfrm>
            <a:off x="279400" y="1420813"/>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"Fernidentifizierung" oder "non-face-</a:t>
            </a:r>
            <a:r>
              <a:rPr kumimoji="0" lang="de-DE" sz="2000" b="0" i="0" u="none" strike="noStrike" kern="0" cap="none" spc="0" normalizeH="0" baseline="0" noProof="0" dirty="0" err="1" smtClean="0">
                <a:ln>
                  <a:noFill/>
                </a:ln>
                <a:solidFill>
                  <a:srgbClr val="000000"/>
                </a:solidFill>
                <a:effectLst/>
                <a:uLnTx/>
                <a:uFillTx/>
                <a:latin typeface="Arial"/>
              </a:rPr>
              <a:t>to</a:t>
            </a:r>
            <a:r>
              <a:rPr kumimoji="0" lang="de-DE" sz="2000" b="0" i="0" u="none" strike="noStrike" kern="0" cap="none" spc="0" normalizeH="0" baseline="0" noProof="0" dirty="0" smtClean="0">
                <a:ln>
                  <a:noFill/>
                </a:ln>
                <a:solidFill>
                  <a:srgbClr val="000000"/>
                </a:solidFill>
                <a:effectLst/>
                <a:uLnTx/>
                <a:uFillTx/>
                <a:latin typeface="Arial"/>
              </a:rPr>
              <a:t>-face" liegt vor, wenn der Vertragspartner eine natürliche Person und nicht persönlich zur Identifizierung anwesend ist</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"face-</a:t>
            </a:r>
            <a:r>
              <a:rPr kumimoji="0" lang="de-DE" sz="2000" b="0" i="0" u="none" strike="noStrike" kern="0" cap="none" spc="0" normalizeH="0" baseline="0" noProof="0" dirty="0" err="1" smtClean="0">
                <a:ln>
                  <a:noFill/>
                </a:ln>
                <a:solidFill>
                  <a:srgbClr val="000000"/>
                </a:solidFill>
                <a:effectLst/>
                <a:uLnTx/>
                <a:uFillTx/>
                <a:latin typeface="Arial"/>
              </a:rPr>
              <a:t>to</a:t>
            </a:r>
            <a:r>
              <a:rPr kumimoji="0" lang="de-DE" sz="2000" b="0" i="0" u="none" strike="noStrike" kern="0" cap="none" spc="0" normalizeH="0" baseline="0" noProof="0" dirty="0" smtClean="0">
                <a:ln>
                  <a:noFill/>
                </a:ln>
                <a:solidFill>
                  <a:srgbClr val="000000"/>
                </a:solidFill>
                <a:effectLst/>
                <a:uLnTx/>
                <a:uFillTx/>
                <a:latin typeface="Arial"/>
              </a:rPr>
              <a:t>-face"-Identifizierung liegt vor, wenn der:</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000" b="0" i="0" u="none" strike="noStrike" kern="0" cap="none" spc="0" normalizeH="0" baseline="0" noProof="0" dirty="0" smtClean="0">
                <a:ln>
                  <a:noFill/>
                </a:ln>
                <a:solidFill>
                  <a:srgbClr val="000000"/>
                </a:solidFill>
                <a:effectLst/>
                <a:uLnTx/>
                <a:uFillTx/>
                <a:latin typeface="Arial"/>
              </a:rPr>
              <a:t> </a:t>
            </a:r>
          </a:p>
        </p:txBody>
      </p:sp>
      <p:sp>
        <p:nvSpPr>
          <p:cNvPr id="9" name="Rounded Rectangle 8"/>
          <p:cNvSpPr/>
          <p:nvPr/>
        </p:nvSpPr>
        <p:spPr>
          <a:xfrm>
            <a:off x="471736" y="3324994"/>
            <a:ext cx="2592288" cy="2808312"/>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rIns="0" rtlCol="0" anchor="t"/>
          <a:lstStyle/>
          <a:p>
            <a:r>
              <a:rPr lang="de-DE" sz="2000" u="sng" dirty="0" smtClean="0"/>
              <a:t>§ 4 Abs. 3, 4 </a:t>
            </a:r>
            <a:r>
              <a:rPr lang="de-DE" sz="2000" u="sng" dirty="0" err="1" smtClean="0"/>
              <a:t>GwG</a:t>
            </a:r>
            <a:endParaRPr lang="de-DE" sz="2000" u="sng" dirty="0" smtClean="0"/>
          </a:p>
          <a:p>
            <a:r>
              <a:rPr lang="de-DE" sz="2000" dirty="0" smtClean="0"/>
              <a:t>Vertragspartner persönlich anwesend </a:t>
            </a:r>
            <a:r>
              <a:rPr lang="de-DE" sz="2000" dirty="0"/>
              <a:t>ist und </a:t>
            </a:r>
            <a:r>
              <a:rPr lang="de-DE" sz="2000" dirty="0" smtClean="0"/>
              <a:t>vom Verpflichteten identifiziert wird</a:t>
            </a:r>
          </a:p>
        </p:txBody>
      </p:sp>
      <p:sp>
        <p:nvSpPr>
          <p:cNvPr id="10" name="Rounded Rectangle 9"/>
          <p:cNvSpPr/>
          <p:nvPr/>
        </p:nvSpPr>
        <p:spPr>
          <a:xfrm>
            <a:off x="3347864" y="3312914"/>
            <a:ext cx="2592288" cy="2808312"/>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rIns="0" rtlCol="0" anchor="t"/>
          <a:lstStyle/>
          <a:p>
            <a:r>
              <a:rPr lang="de-DE" sz="2000" u="sng" dirty="0"/>
              <a:t>§ 7 Abs. 1 </a:t>
            </a:r>
            <a:r>
              <a:rPr lang="de-DE" sz="2000" u="sng" dirty="0" err="1"/>
              <a:t>GwG</a:t>
            </a:r>
            <a:endParaRPr lang="de-DE" sz="2000" u="sng" dirty="0" smtClean="0"/>
          </a:p>
          <a:p>
            <a:r>
              <a:rPr lang="de-DE" sz="2000" dirty="0" smtClean="0"/>
              <a:t>Vertragspartner nicht persönlich anwesend ist, aber durch gesetzlich geeigneten Dritten identifiziert wird </a:t>
            </a:r>
          </a:p>
        </p:txBody>
      </p:sp>
      <p:sp>
        <p:nvSpPr>
          <p:cNvPr id="11" name="Rounded Rectangle 10"/>
          <p:cNvSpPr/>
          <p:nvPr/>
        </p:nvSpPr>
        <p:spPr>
          <a:xfrm>
            <a:off x="6300192" y="3301173"/>
            <a:ext cx="2592288" cy="2808312"/>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rIns="0" rtlCol="0" anchor="t"/>
          <a:lstStyle/>
          <a:p>
            <a:r>
              <a:rPr lang="de-DE" sz="2000" u="sng" dirty="0"/>
              <a:t>§ 7 Abs. </a:t>
            </a:r>
            <a:r>
              <a:rPr lang="de-DE" sz="2000" u="sng" dirty="0" smtClean="0"/>
              <a:t>2 </a:t>
            </a:r>
            <a:r>
              <a:rPr lang="de-DE" sz="2000" u="sng" dirty="0" err="1"/>
              <a:t>GwG</a:t>
            </a:r>
            <a:endParaRPr lang="de-DE" sz="2000" u="sng" dirty="0"/>
          </a:p>
          <a:p>
            <a:r>
              <a:rPr lang="de-DE" sz="2000" dirty="0" smtClean="0"/>
              <a:t>Vertragspartner nicht persönlich anwesend ist, aber durch vertraglich gebundenen Dritten identifiziert wird </a:t>
            </a:r>
          </a:p>
        </p:txBody>
      </p:sp>
    </p:spTree>
    <p:extLst>
      <p:ext uri="{BB962C8B-B14F-4D97-AF65-F5344CB8AC3E}">
        <p14:creationId xmlns:p14="http://schemas.microsoft.com/office/powerpoint/2010/main" val="2706789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a:t>Auslegung der </a:t>
            </a:r>
            <a:r>
              <a:rPr lang="de-DE" sz="2400" dirty="0" err="1"/>
              <a:t>BaFin</a:t>
            </a:r>
            <a:r>
              <a:rPr lang="de-DE" sz="2400" dirty="0"/>
              <a:t> </a:t>
            </a:r>
            <a:r>
              <a:rPr lang="de-DE" sz="2400" dirty="0" smtClean="0"/>
              <a:t>(2/2</a:t>
            </a:r>
            <a:r>
              <a:rPr lang="de-DE" sz="2400" dirty="0"/>
              <a:t>)</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13</a:t>
            </a:fld>
            <a:endParaRPr lang="en-GB">
              <a:solidFill>
                <a:srgbClr val="000000"/>
              </a:solidFill>
            </a:endParaRPr>
          </a:p>
        </p:txBody>
      </p:sp>
      <p:sp>
        <p:nvSpPr>
          <p:cNvPr id="13" name="Content Placeholder 6"/>
          <p:cNvSpPr txBox="1">
            <a:spLocks/>
          </p:cNvSpPr>
          <p:nvPr/>
        </p:nvSpPr>
        <p:spPr bwMode="auto">
          <a:xfrm>
            <a:off x="317500" y="1231901"/>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000" b="0" i="0" u="none" strike="noStrike" kern="0" cap="none" spc="0" normalizeH="0" baseline="0" noProof="0" dirty="0" err="1" smtClean="0">
                <a:ln>
                  <a:noFill/>
                </a:ln>
                <a:solidFill>
                  <a:srgbClr val="000000"/>
                </a:solidFill>
                <a:effectLst/>
                <a:uLnTx/>
                <a:uFillTx/>
                <a:latin typeface="Arial"/>
              </a:rPr>
              <a:t>BaFin</a:t>
            </a:r>
            <a:r>
              <a:rPr kumimoji="0" lang="de-DE" sz="2000" b="0" i="0" u="none" strike="noStrike" kern="0" cap="none" spc="0" normalizeH="0" baseline="0" noProof="0" dirty="0" smtClean="0">
                <a:ln>
                  <a:noFill/>
                </a:ln>
                <a:solidFill>
                  <a:srgbClr val="000000"/>
                </a:solidFill>
                <a:effectLst/>
                <a:uLnTx/>
                <a:uFillTx/>
                <a:latin typeface="Arial"/>
              </a:rPr>
              <a:t> Rundschreiben 1/2014 (GW) – Abschnitt III</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Fernidentifizierung verlangt die Erfüllung erhöhter Sorgfaltspflichten</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Definition einer weiteren Ausnahme: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000" b="0" i="0" u="none" strike="noStrike" kern="0" cap="none" spc="0" normalizeH="0" baseline="0" noProof="0" dirty="0" smtClean="0">
                <a:ln>
                  <a:noFill/>
                </a:ln>
                <a:solidFill>
                  <a:srgbClr val="000000"/>
                </a:solidFill>
                <a:effectLst/>
                <a:uLnTx/>
                <a:uFillTx/>
                <a:latin typeface="Arial"/>
              </a:rPr>
              <a:t>	Kein Fall der Fernidentifizierung, wenn audiovisuelle Medien zur 	Identifizierung einbezogen werden und die physische Abwesenheit 	dadurch "überbrückt" wird	</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Anforderungen:</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Geschulte und entsprechend ausgebildete Mitarbeiter</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Abgetrennter Raum mit Zugangskontrolle</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Vertragspartner muss der audiovisuellen Identifizierung ausdrücklich zustimmen</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Die Qualität der Übertragung darf die Identifizierung nicht beeinflussen</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Ausweise müssen optische Sicherheitsmerkmale haben</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Prüfung der optischen Sicherheitsmerkmale und ordnungsgemäßen Laminierung</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Prüfung der korrekten Ziffernorthographie usw.</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000" b="0" i="0" u="none" strike="noStrike" kern="0" cap="none" spc="0" normalizeH="0" baseline="0" noProof="0" dirty="0" smtClean="0">
                <a:ln>
                  <a:noFill/>
                </a:ln>
                <a:solidFill>
                  <a:srgbClr val="000000"/>
                </a:solidFill>
                <a:effectLst/>
                <a:uLnTx/>
                <a:uFillTx/>
                <a:latin typeface="Arial"/>
              </a:rPr>
              <a:t>	</a:t>
            </a:r>
            <a:r>
              <a:rPr kumimoji="0" lang="de-DE" sz="2000" b="1" i="0" u="none" strike="noStrike" kern="0" cap="none" spc="0" normalizeH="0" baseline="0" noProof="0" dirty="0" smtClean="0">
                <a:ln>
                  <a:noFill/>
                </a:ln>
                <a:solidFill>
                  <a:srgbClr val="FF0000"/>
                </a:solidFill>
                <a:effectLst/>
                <a:uLnTx/>
                <a:uFillTx/>
                <a:latin typeface="Arial"/>
              </a:rPr>
              <a:t>Angemessene und prüfungsfeste Umsetzbarkeit fraglich</a:t>
            </a:r>
          </a:p>
        </p:txBody>
      </p:sp>
      <p:sp>
        <p:nvSpPr>
          <p:cNvPr id="14" name="Striped Right Arrow 13"/>
          <p:cNvSpPr/>
          <p:nvPr/>
        </p:nvSpPr>
        <p:spPr>
          <a:xfrm>
            <a:off x="409253" y="2492896"/>
            <a:ext cx="792088" cy="576064"/>
          </a:xfrm>
          <a:prstGeom prst="strip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dirty="0" smtClean="0">
                <a:solidFill>
                  <a:schemeClr val="tx1"/>
                </a:solidFill>
              </a:rPr>
              <a:t>Neu</a:t>
            </a:r>
            <a:endParaRPr lang="en-US" dirty="0">
              <a:solidFill>
                <a:schemeClr val="tx1"/>
              </a:solidFill>
            </a:endParaRPr>
          </a:p>
        </p:txBody>
      </p:sp>
      <p:pic>
        <p:nvPicPr>
          <p:cNvPr id="15" name="Picture 2" descr="I:\Präsentationen\Bilder\skyp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761" y="3062063"/>
            <a:ext cx="1021879" cy="537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I:\Präsentationen\Bilder\ZA1039198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862" y="3151119"/>
            <a:ext cx="990625" cy="3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669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00F539-779A-4056-A6CE-C2D4C907B6BB}" type="slidenum">
              <a:rPr lang="en-GB" smtClean="0"/>
              <a:pPr/>
              <a:t>14</a:t>
            </a:fld>
            <a:endParaRPr lang="en-GB" dirty="0"/>
          </a:p>
        </p:txBody>
      </p:sp>
      <p:sp>
        <p:nvSpPr>
          <p:cNvPr id="3" name="Text Placeholder 2"/>
          <p:cNvSpPr>
            <a:spLocks noGrp="1"/>
          </p:cNvSpPr>
          <p:nvPr>
            <p:ph type="body" sz="quarter" idx="11"/>
          </p:nvPr>
        </p:nvSpPr>
        <p:spPr>
          <a:xfrm>
            <a:off x="144536" y="2438246"/>
            <a:ext cx="9633000" cy="1047600"/>
          </a:xfrm>
        </p:spPr>
        <p:txBody>
          <a:bodyPr>
            <a:normAutofit lnSpcReduction="10000"/>
          </a:bodyPr>
          <a:lstStyle/>
          <a:p>
            <a:pPr marL="542925" indent="-542925"/>
            <a:r>
              <a:rPr lang="de-DE" sz="3000" dirty="0">
                <a:latin typeface="+mj-lt"/>
                <a:ea typeface="Geneva"/>
                <a:cs typeface="Geneva"/>
              </a:rPr>
              <a:t>4</a:t>
            </a:r>
            <a:r>
              <a:rPr lang="de-DE" sz="3000" dirty="0" smtClean="0">
                <a:latin typeface="+mj-lt"/>
                <a:ea typeface="Geneva"/>
                <a:cs typeface="Geneva"/>
              </a:rPr>
              <a:t>.</a:t>
            </a:r>
            <a:r>
              <a:rPr lang="de-DE" sz="3200" dirty="0" smtClean="0"/>
              <a:t> </a:t>
            </a:r>
            <a:r>
              <a:rPr lang="en-GB" sz="3200" dirty="0"/>
              <a:t>Recommendations for the Security of Internet </a:t>
            </a:r>
            <a:r>
              <a:rPr lang="en-GB" sz="3200" dirty="0" smtClean="0"/>
              <a:t>          Payments</a:t>
            </a:r>
            <a:endParaRPr lang="en-GB" sz="3200" dirty="0"/>
          </a:p>
          <a:p>
            <a:endParaRPr lang="en-US" sz="3000" dirty="0">
              <a:latin typeface="+mj-lt"/>
              <a:ea typeface="Geneva"/>
              <a:cs typeface="Geneva"/>
            </a:endParaRPr>
          </a:p>
        </p:txBody>
      </p:sp>
    </p:spTree>
    <p:extLst>
      <p:ext uri="{BB962C8B-B14F-4D97-AF65-F5344CB8AC3E}">
        <p14:creationId xmlns:p14="http://schemas.microsoft.com/office/powerpoint/2010/main" val="191041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smtClean="0"/>
              <a:t>Empfehlungen für die Sicherheit von Internetzahlungen (1/6)</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15</a:t>
            </a:fld>
            <a:endParaRPr lang="en-GB">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46233079"/>
              </p:ext>
            </p:extLst>
          </p:nvPr>
        </p:nvGraphicFramePr>
        <p:xfrm>
          <a:off x="574158" y="1477924"/>
          <a:ext cx="8325294" cy="4588303"/>
        </p:xfrm>
        <a:graphic>
          <a:graphicData uri="http://schemas.openxmlformats.org/drawingml/2006/table">
            <a:tbl>
              <a:tblPr firstRow="1" bandRow="1">
                <a:tableStyleId>{F5AB1C69-6EDB-4FF4-983F-18BD219EF322}</a:tableStyleId>
              </a:tblPr>
              <a:tblGrid>
                <a:gridCol w="2775098"/>
                <a:gridCol w="2775098"/>
                <a:gridCol w="2775098"/>
              </a:tblGrid>
              <a:tr h="615689">
                <a:tc>
                  <a:txBody>
                    <a:bodyPr/>
                    <a:lstStyle/>
                    <a:p>
                      <a:r>
                        <a:rPr lang="de-DE" sz="1800" kern="1200" noProof="0" dirty="0" smtClean="0"/>
                        <a:t>Anwendungsbereich</a:t>
                      </a:r>
                      <a:endParaRPr lang="en-US"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a:txBody>
                    <a:bodyPr/>
                    <a:lstStyle/>
                    <a:p>
                      <a:r>
                        <a:rPr lang="de-DE" dirty="0" smtClean="0"/>
                        <a:t>Adressaten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a:txBody>
                    <a:bodyPr/>
                    <a:lstStyle/>
                    <a:p>
                      <a:r>
                        <a:rPr lang="de-DE" dirty="0" smtClean="0"/>
                        <a:t>Umsetzung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14726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u="none" strike="noStrike" kern="0" cap="none" spc="0" normalizeH="0" baseline="0" noProof="0" dirty="0" smtClean="0">
                          <a:ln>
                            <a:noFill/>
                          </a:ln>
                          <a:effectLst/>
                          <a:uLnTx/>
                          <a:uFillTx/>
                        </a:rPr>
                        <a:t>Kartenzahlungen im Internet</a:t>
                      </a:r>
                      <a:r>
                        <a:rPr kumimoji="0" lang="de-DE" sz="1600" u="none" strike="noStrike" kern="0" cap="none" spc="0" normalizeH="0" noProof="0" dirty="0" smtClean="0">
                          <a:ln>
                            <a:noFill/>
                          </a:ln>
                          <a:effectLst/>
                          <a:uLnTx/>
                          <a:uFillTx/>
                        </a:rPr>
                        <a:t> (einschl. virtuelle Karten / Datenregistrierung in </a:t>
                      </a:r>
                      <a:r>
                        <a:rPr kumimoji="0" lang="de-DE" sz="1600" u="none" strike="noStrike" kern="0" cap="none" spc="0" normalizeH="0" noProof="0" dirty="0" err="1" smtClean="0">
                          <a:ln>
                            <a:noFill/>
                          </a:ln>
                          <a:effectLst/>
                          <a:uLnTx/>
                          <a:uFillTx/>
                        </a:rPr>
                        <a:t>Wallets</a:t>
                      </a:r>
                      <a:r>
                        <a:rPr kumimoji="0" lang="de-DE" sz="1600" u="none" strike="noStrike" kern="0" cap="none" spc="0" normalizeH="0" noProof="0" dirty="0" smtClean="0">
                          <a:ln>
                            <a:noFill/>
                          </a:ln>
                          <a:effectLst/>
                          <a:uLnTx/>
                          <a:uFillTx/>
                        </a:rPr>
                        <a:t>)</a:t>
                      </a:r>
                      <a:endParaRPr kumimoji="0" lang="de-DE" sz="1600" b="0" i="0" u="none" strike="noStrike" kern="0" cap="none" spc="0" normalizeH="0" baseline="0" noProof="0" dirty="0" smtClean="0">
                        <a:ln>
                          <a:noFill/>
                        </a:ln>
                        <a:solidFill>
                          <a:srgbClr val="000000"/>
                        </a:solidFill>
                        <a:effectLst/>
                        <a:uLnTx/>
                        <a:uFillTx/>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a:txBody>
                    <a:bodyPr/>
                    <a:lstStyle/>
                    <a:p>
                      <a:r>
                        <a:rPr lang="de-DE" sz="1600" dirty="0" err="1" smtClean="0"/>
                        <a:t>Zahlungsdiensteanbieter</a:t>
                      </a:r>
                      <a:r>
                        <a:rPr lang="de-DE" sz="1600" dirty="0" smtClean="0"/>
                        <a:t> gemäß PSD und </a:t>
                      </a:r>
                      <a:r>
                        <a:rPr lang="de-DE" sz="1600" dirty="0" err="1" smtClean="0"/>
                        <a:t>Governance</a:t>
                      </a:r>
                      <a:r>
                        <a:rPr lang="de-DE" sz="1600" dirty="0" smtClean="0"/>
                        <a:t> </a:t>
                      </a:r>
                      <a:r>
                        <a:rPr lang="de-DE" sz="1600" dirty="0" err="1" smtClean="0"/>
                        <a:t>Authorities</a:t>
                      </a:r>
                      <a:r>
                        <a:rPr lang="de-DE" sz="1600" baseline="0" dirty="0" smtClean="0"/>
                        <a:t> von Zahlungssystemen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rowSpan="4">
                  <a:txBody>
                    <a:bodyPr/>
                    <a:lstStyle/>
                    <a:p>
                      <a:r>
                        <a:rPr lang="de-DE" sz="1600" dirty="0" smtClean="0"/>
                        <a:t>Bis zum 1. Februar 2015 – in Deutschland</a:t>
                      </a:r>
                      <a:r>
                        <a:rPr lang="de-DE" sz="1600" baseline="0" dirty="0" smtClean="0"/>
                        <a:t> mittels Rundschreiben der </a:t>
                      </a:r>
                      <a:r>
                        <a:rPr lang="de-DE" sz="1600" baseline="0" dirty="0" err="1" smtClean="0"/>
                        <a:t>BaFin</a:t>
                      </a:r>
                      <a:r>
                        <a:rPr lang="de-DE" sz="1600" baseline="0" dirty="0" smtClean="0"/>
                        <a:t> und Übernahme in den Eurosystem-Überwachungsrahmen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65068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u="none" strike="noStrike" kern="0" cap="none" spc="0" normalizeH="0" baseline="0" noProof="0" dirty="0" smtClean="0">
                          <a:ln>
                            <a:noFill/>
                          </a:ln>
                          <a:effectLst/>
                          <a:uLnTx/>
                          <a:uFillTx/>
                        </a:rPr>
                        <a:t>Überweisungen im Internet (Onlinebanking)</a:t>
                      </a:r>
                      <a:endParaRPr kumimoji="0" lang="de-DE" sz="1600" b="0" i="0" u="none" strike="noStrike" kern="0" cap="none" spc="0" normalizeH="0" baseline="0" noProof="0" dirty="0" smtClean="0">
                        <a:ln>
                          <a:noFill/>
                        </a:ln>
                        <a:solidFill>
                          <a:srgbClr val="000000"/>
                        </a:solidFill>
                        <a:effectLst/>
                        <a:uLnTx/>
                        <a:uFillTx/>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rowSpan="3">
                  <a:txBody>
                    <a:bodyPr/>
                    <a:lstStyle/>
                    <a:p>
                      <a:r>
                        <a:rPr lang="de-DE" sz="1600" dirty="0" smtClean="0"/>
                        <a:t>Online-Händler</a:t>
                      </a:r>
                      <a:r>
                        <a:rPr lang="de-DE" sz="1600" baseline="0" dirty="0" smtClean="0"/>
                        <a:t> =&gt; indirekt über PSPs und über sogenannte "</a:t>
                      </a:r>
                      <a:r>
                        <a:rPr lang="de-DE" sz="1600" baseline="0" dirty="0" err="1" smtClean="0"/>
                        <a:t>best</a:t>
                      </a:r>
                      <a:r>
                        <a:rPr lang="de-DE" sz="1600" baseline="0" dirty="0" smtClean="0"/>
                        <a:t> </a:t>
                      </a:r>
                      <a:r>
                        <a:rPr lang="de-DE" sz="1600" baseline="0" dirty="0" err="1" smtClean="0"/>
                        <a:t>practices</a:t>
                      </a:r>
                      <a:r>
                        <a:rPr lang="de-DE" sz="1600" baseline="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vMerge="1">
                  <a:txBody>
                    <a:bodyPr/>
                    <a:lstStyle/>
                    <a:p>
                      <a:endParaRPr lang="en-US" dirty="0"/>
                    </a:p>
                  </a:txBody>
                  <a:tcPr/>
                </a:tc>
              </a:tr>
              <a:tr h="9246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kern="0" dirty="0" smtClean="0"/>
                        <a:t>Erteilung und Änderung elektronischer Lastschriftmandate</a:t>
                      </a:r>
                      <a:endParaRPr kumimoji="0" lang="de-DE" sz="1600" b="0" i="0" u="none" strike="noStrike" kern="0" cap="none" spc="0" normalizeH="0" baseline="0" noProof="0" dirty="0" smtClean="0">
                        <a:ln>
                          <a:noFill/>
                        </a:ln>
                        <a:solidFill>
                          <a:srgbClr val="000000"/>
                        </a:solidFill>
                        <a:effectLst/>
                        <a:uLnTx/>
                        <a:uFillTx/>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vMerge="1">
                  <a:txBody>
                    <a:bodyPr/>
                    <a:lstStyle/>
                    <a:p>
                      <a:endParaRPr lang="en-US" dirty="0"/>
                    </a:p>
                  </a:txBody>
                  <a:tcPr/>
                </a:tc>
                <a:tc vMerge="1">
                  <a:txBody>
                    <a:bodyPr/>
                    <a:lstStyle/>
                    <a:p>
                      <a:endParaRPr lang="en-US" dirty="0"/>
                    </a:p>
                  </a:txBody>
                  <a:tcPr/>
                </a:tc>
              </a:tr>
              <a:tr h="924660">
                <a:tc>
                  <a:txBody>
                    <a:bodyPr/>
                    <a:lstStyle/>
                    <a:p>
                      <a:r>
                        <a:rPr lang="de-DE" sz="1600" dirty="0" smtClean="0"/>
                        <a:t>Transfer</a:t>
                      </a:r>
                      <a:r>
                        <a:rPr lang="de-DE" sz="1600" baseline="0" dirty="0" smtClean="0"/>
                        <a:t> von E-Geld zwischen zwei E-Geld Konten über das Internet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686264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9604" y="438843"/>
            <a:ext cx="9428550" cy="1047750"/>
          </a:xfrm>
        </p:spPr>
        <p:txBody>
          <a:bodyPr/>
          <a:lstStyle/>
          <a:p>
            <a:r>
              <a:rPr lang="de-DE" sz="2400" dirty="0" smtClean="0"/>
              <a:t>Empfehlungen für die Sicherheit von Internetzahlungen (2/6)</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16</a:t>
            </a:fld>
            <a:endParaRPr lang="en-GB">
              <a:solidFill>
                <a:srgbClr val="000000"/>
              </a:solidFill>
            </a:endParaRPr>
          </a:p>
        </p:txBody>
      </p:sp>
      <p:sp>
        <p:nvSpPr>
          <p:cNvPr id="3" name="TextBox 2"/>
          <p:cNvSpPr txBox="1"/>
          <p:nvPr/>
        </p:nvSpPr>
        <p:spPr>
          <a:xfrm>
            <a:off x="329604" y="1086483"/>
            <a:ext cx="4965405" cy="400110"/>
          </a:xfrm>
          <a:prstGeom prst="rect">
            <a:avLst/>
          </a:prstGeom>
          <a:noFill/>
        </p:spPr>
        <p:txBody>
          <a:bodyPr wrap="square" rtlCol="0">
            <a:spAutoFit/>
          </a:bodyPr>
          <a:lstStyle/>
          <a:p>
            <a:r>
              <a:rPr lang="en-US" sz="2000" b="0" dirty="0" smtClean="0"/>
              <a:t>General control and security environment</a:t>
            </a:r>
            <a:endParaRPr lang="en-US" sz="2000" b="0" dirty="0"/>
          </a:p>
        </p:txBody>
      </p:sp>
      <p:graphicFrame>
        <p:nvGraphicFramePr>
          <p:cNvPr id="6" name="Diagram 5"/>
          <p:cNvGraphicFramePr/>
          <p:nvPr>
            <p:extLst>
              <p:ext uri="{D42A27DB-BD31-4B8C-83A1-F6EECF244321}">
                <p14:modId xmlns:p14="http://schemas.microsoft.com/office/powerpoint/2010/main" val="4210777887"/>
              </p:ext>
            </p:extLst>
          </p:nvPr>
        </p:nvGraphicFramePr>
        <p:xfrm>
          <a:off x="1066185" y="1701208"/>
          <a:ext cx="7780079" cy="4784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248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9604" y="438843"/>
            <a:ext cx="9428550" cy="1047750"/>
          </a:xfrm>
        </p:spPr>
        <p:txBody>
          <a:bodyPr/>
          <a:lstStyle/>
          <a:p>
            <a:r>
              <a:rPr lang="de-DE" sz="2400" dirty="0" smtClean="0"/>
              <a:t>Empfehlungen für die Sicherheit von Internetzahlungen (3/6)</a:t>
            </a:r>
            <a:endParaRPr lang="de-DE" sz="2200"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17</a:t>
            </a:fld>
            <a:endParaRPr lang="en-GB">
              <a:solidFill>
                <a:srgbClr val="000000"/>
              </a:solidFill>
            </a:endParaRPr>
          </a:p>
        </p:txBody>
      </p:sp>
      <p:sp>
        <p:nvSpPr>
          <p:cNvPr id="3" name="TextBox 2"/>
          <p:cNvSpPr txBox="1"/>
          <p:nvPr/>
        </p:nvSpPr>
        <p:spPr>
          <a:xfrm>
            <a:off x="329604" y="1086483"/>
            <a:ext cx="4965405" cy="400110"/>
          </a:xfrm>
          <a:prstGeom prst="rect">
            <a:avLst/>
          </a:prstGeom>
          <a:noFill/>
        </p:spPr>
        <p:txBody>
          <a:bodyPr wrap="square" rtlCol="0">
            <a:spAutoFit/>
          </a:bodyPr>
          <a:lstStyle/>
          <a:p>
            <a:r>
              <a:rPr lang="en-US" sz="2000" b="0" dirty="0" smtClean="0"/>
              <a:t>Specific control and security measures</a:t>
            </a:r>
            <a:endParaRPr lang="en-US" sz="2000" b="0" dirty="0"/>
          </a:p>
        </p:txBody>
      </p:sp>
      <p:sp>
        <p:nvSpPr>
          <p:cNvPr id="8" name="Content Placeholder 6"/>
          <p:cNvSpPr txBox="1">
            <a:spLocks/>
          </p:cNvSpPr>
          <p:nvPr/>
        </p:nvSpPr>
        <p:spPr bwMode="auto">
          <a:xfrm>
            <a:off x="329604" y="1842092"/>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i="0" u="none" strike="noStrike" kern="0" cap="none" spc="0" normalizeH="0" baseline="0" noProof="0" dirty="0" smtClean="0">
                <a:ln>
                  <a:noFill/>
                </a:ln>
                <a:solidFill>
                  <a:srgbClr val="000000"/>
                </a:solidFill>
                <a:effectLst/>
                <a:uLnTx/>
                <a:uFillTx/>
                <a:latin typeface="Arial"/>
              </a:rPr>
              <a:t>Initial</a:t>
            </a:r>
            <a:r>
              <a:rPr kumimoji="0" lang="en-US" sz="2000" i="0" u="none" strike="noStrike" kern="0" cap="none" spc="0" normalizeH="0" noProof="0" dirty="0" smtClean="0">
                <a:ln>
                  <a:noFill/>
                </a:ln>
                <a:solidFill>
                  <a:srgbClr val="000000"/>
                </a:solidFill>
                <a:effectLst/>
                <a:uLnTx/>
                <a:uFillTx/>
                <a:latin typeface="Arial"/>
              </a:rPr>
              <a:t> customer identification </a:t>
            </a:r>
            <a:r>
              <a:rPr kumimoji="0" lang="en-US" sz="2000" b="0" i="0" u="none" strike="noStrike" kern="0" cap="none" spc="0" normalizeH="0" noProof="0" dirty="0" smtClean="0">
                <a:ln>
                  <a:noFill/>
                </a:ln>
                <a:solidFill>
                  <a:srgbClr val="000000"/>
                </a:solidFill>
                <a:effectLst/>
                <a:uLnTx/>
                <a:uFillTx/>
                <a:latin typeface="Arial"/>
              </a:rPr>
              <a:t>before access to the service and information about necessary requirements</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en-US" sz="2000" kern="0" baseline="0" dirty="0" smtClean="0">
                <a:solidFill>
                  <a:srgbClr val="000000"/>
                </a:solidFill>
                <a:latin typeface="Arial"/>
              </a:rPr>
              <a:t>Strong</a:t>
            </a:r>
            <a:r>
              <a:rPr lang="en-US" sz="2000" kern="0" dirty="0" smtClean="0">
                <a:solidFill>
                  <a:srgbClr val="000000"/>
                </a:solidFill>
                <a:latin typeface="Arial"/>
              </a:rPr>
              <a:t> customer authentication </a:t>
            </a:r>
            <a:r>
              <a:rPr lang="en-US" sz="2000" b="0" kern="0" dirty="0" smtClean="0">
                <a:solidFill>
                  <a:srgbClr val="000000"/>
                </a:solidFill>
                <a:latin typeface="Arial"/>
              </a:rPr>
              <a:t>for initiation of payments and </a:t>
            </a:r>
            <a:r>
              <a:rPr lang="en-US" sz="2000" b="0" kern="0" dirty="0">
                <a:solidFill>
                  <a:srgbClr val="000000"/>
                </a:solidFill>
                <a:latin typeface="Arial"/>
              </a:rPr>
              <a:t>a</a:t>
            </a:r>
            <a:r>
              <a:rPr lang="en-US" sz="2000" b="0" kern="0" dirty="0" smtClean="0">
                <a:solidFill>
                  <a:srgbClr val="000000"/>
                </a:solidFill>
                <a:latin typeface="Arial"/>
              </a:rPr>
              <a:t>ccess to sensitive payment data</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i="0" u="none" strike="noStrike" kern="0" cap="none" spc="0" normalizeH="0" baseline="0" noProof="0" dirty="0" smtClean="0">
                <a:ln>
                  <a:noFill/>
                </a:ln>
                <a:solidFill>
                  <a:srgbClr val="000000"/>
                </a:solidFill>
                <a:effectLst/>
                <a:uLnTx/>
                <a:uFillTx/>
                <a:latin typeface="Arial"/>
              </a:rPr>
              <a:t>Enrolment</a:t>
            </a:r>
            <a:r>
              <a:rPr kumimoji="0" lang="en-US" sz="2000" i="0" u="none" strike="noStrike" kern="0" cap="none" spc="0" normalizeH="0" noProof="0" dirty="0" smtClean="0">
                <a:ln>
                  <a:noFill/>
                </a:ln>
                <a:solidFill>
                  <a:srgbClr val="000000"/>
                </a:solidFill>
                <a:effectLst/>
                <a:uLnTx/>
                <a:uFillTx/>
                <a:latin typeface="Arial"/>
              </a:rPr>
              <a:t> for and provision of authentication tools and/or software delivered to the customer</a:t>
            </a:r>
            <a:r>
              <a:rPr kumimoji="0" lang="en-US" sz="2000" b="0" i="0" u="none" strike="noStrike" kern="0" cap="none" spc="0" normalizeH="0" noProof="0" dirty="0" smtClean="0">
                <a:ln>
                  <a:noFill/>
                </a:ln>
                <a:solidFill>
                  <a:srgbClr val="000000"/>
                </a:solidFill>
                <a:effectLst/>
                <a:uLnTx/>
                <a:uFillTx/>
                <a:latin typeface="Arial"/>
              </a:rPr>
              <a:t> in a secure manner</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en-US" sz="2000" b="0" kern="0" baseline="0" dirty="0" smtClean="0">
                <a:solidFill>
                  <a:srgbClr val="000000"/>
                </a:solidFill>
                <a:latin typeface="Arial"/>
              </a:rPr>
              <a:t>Limits/rules</a:t>
            </a:r>
            <a:r>
              <a:rPr lang="en-US" sz="2000" b="0" kern="0" dirty="0" smtClean="0">
                <a:solidFill>
                  <a:srgbClr val="000000"/>
                </a:solidFill>
                <a:latin typeface="Arial"/>
              </a:rPr>
              <a:t> for </a:t>
            </a:r>
            <a:r>
              <a:rPr lang="en-US" sz="2000" kern="0" dirty="0" smtClean="0">
                <a:solidFill>
                  <a:srgbClr val="000000"/>
                </a:solidFill>
                <a:latin typeface="Arial"/>
              </a:rPr>
              <a:t>log-in attempts, session time out and validity of authentication</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0" cap="none" spc="0" normalizeH="0" baseline="0" noProof="0" dirty="0" smtClean="0">
                <a:ln>
                  <a:noFill/>
                </a:ln>
                <a:solidFill>
                  <a:srgbClr val="000000"/>
                </a:solidFill>
                <a:effectLst/>
                <a:uLnTx/>
                <a:uFillTx/>
                <a:latin typeface="Arial"/>
              </a:rPr>
              <a:t>Before</a:t>
            </a:r>
            <a:r>
              <a:rPr kumimoji="0" lang="en-US" sz="2000" b="0" i="0" u="none" strike="noStrike" kern="0" cap="none" spc="0" normalizeH="0" noProof="0" dirty="0" smtClean="0">
                <a:ln>
                  <a:noFill/>
                </a:ln>
                <a:solidFill>
                  <a:srgbClr val="000000"/>
                </a:solidFill>
                <a:effectLst/>
                <a:uLnTx/>
                <a:uFillTx/>
                <a:latin typeface="Arial"/>
              </a:rPr>
              <a:t> final authorisation: </a:t>
            </a:r>
            <a:r>
              <a:rPr kumimoji="0" lang="en-US" sz="2000" i="0" u="none" strike="noStrike" kern="0" cap="none" spc="0" normalizeH="0" noProof="0" dirty="0" smtClean="0">
                <a:ln>
                  <a:noFill/>
                </a:ln>
                <a:solidFill>
                  <a:srgbClr val="000000"/>
                </a:solidFill>
                <a:effectLst/>
                <a:uLnTx/>
                <a:uFillTx/>
                <a:latin typeface="Arial"/>
              </a:rPr>
              <a:t>transaction monitoring</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en-US" sz="2000" kern="0" baseline="0" dirty="0" smtClean="0">
                <a:solidFill>
                  <a:srgbClr val="000000"/>
                </a:solidFill>
                <a:latin typeface="Arial"/>
              </a:rPr>
              <a:t>Protection</a:t>
            </a:r>
            <a:r>
              <a:rPr lang="en-US" sz="2000" kern="0" dirty="0" smtClean="0">
                <a:solidFill>
                  <a:srgbClr val="000000"/>
                </a:solidFill>
                <a:latin typeface="Arial"/>
              </a:rPr>
              <a:t> of sensitive payment data </a:t>
            </a:r>
            <a:r>
              <a:rPr lang="en-US" sz="2000" b="0" kern="0" dirty="0" smtClean="0">
                <a:solidFill>
                  <a:srgbClr val="000000"/>
                </a:solidFill>
                <a:latin typeface="Arial"/>
              </a:rPr>
              <a:t>when it is stored, processed or transmitted; encourage merchants not to store sensitive data</a:t>
            </a:r>
            <a:endParaRPr kumimoji="0" lang="en-US" sz="2000" b="0" i="0" u="none" strike="noStrike" kern="0" cap="none" spc="0" normalizeH="0" baseline="0" noProof="0" dirty="0" smtClean="0">
              <a:ln>
                <a:noFill/>
              </a:ln>
              <a:solidFill>
                <a:srgbClr val="000000"/>
              </a:solidFill>
              <a:effectLst/>
              <a:uLnTx/>
              <a:uFillTx/>
              <a:latin typeface="Arial"/>
            </a:endParaRPr>
          </a:p>
        </p:txBody>
      </p:sp>
    </p:spTree>
    <p:extLst>
      <p:ext uri="{BB962C8B-B14F-4D97-AF65-F5344CB8AC3E}">
        <p14:creationId xmlns:p14="http://schemas.microsoft.com/office/powerpoint/2010/main" val="2264910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66610" y="2052888"/>
            <a:ext cx="2998385" cy="34555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458" name="Rectangle 2"/>
          <p:cNvSpPr>
            <a:spLocks noGrp="1" noChangeArrowheads="1"/>
          </p:cNvSpPr>
          <p:nvPr>
            <p:ph type="title"/>
          </p:nvPr>
        </p:nvSpPr>
        <p:spPr/>
        <p:txBody>
          <a:bodyPr/>
          <a:lstStyle/>
          <a:p>
            <a:r>
              <a:rPr lang="de-DE" sz="2400" dirty="0" smtClean="0"/>
              <a:t>Empfehlungen für die Sicherheit von Internetzahlungen (4/6)</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18</a:t>
            </a:fld>
            <a:endParaRPr lang="en-GB" dirty="0">
              <a:solidFill>
                <a:srgbClr val="000000"/>
              </a:solidFill>
            </a:endParaRPr>
          </a:p>
        </p:txBody>
      </p:sp>
      <p:sp>
        <p:nvSpPr>
          <p:cNvPr id="6" name="TextBox 5"/>
          <p:cNvSpPr txBox="1"/>
          <p:nvPr/>
        </p:nvSpPr>
        <p:spPr>
          <a:xfrm>
            <a:off x="329604" y="1086483"/>
            <a:ext cx="4965405" cy="400110"/>
          </a:xfrm>
          <a:prstGeom prst="rect">
            <a:avLst/>
          </a:prstGeom>
          <a:noFill/>
        </p:spPr>
        <p:txBody>
          <a:bodyPr wrap="square" rtlCol="0">
            <a:spAutoFit/>
          </a:bodyPr>
          <a:lstStyle/>
          <a:p>
            <a:r>
              <a:rPr lang="en-US" sz="2000" b="0" dirty="0" smtClean="0"/>
              <a:t>Specific control and security measures</a:t>
            </a:r>
            <a:endParaRPr lang="en-US" sz="2000" b="0" dirty="0"/>
          </a:p>
        </p:txBody>
      </p:sp>
      <p:sp>
        <p:nvSpPr>
          <p:cNvPr id="7" name="Pentagon 6"/>
          <p:cNvSpPr/>
          <p:nvPr/>
        </p:nvSpPr>
        <p:spPr>
          <a:xfrm>
            <a:off x="478463" y="2052889"/>
            <a:ext cx="5954233" cy="345558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616682" y="2594349"/>
            <a:ext cx="4391247" cy="2585323"/>
          </a:xfrm>
          <a:prstGeom prst="rect">
            <a:avLst/>
          </a:prstGeom>
          <a:noFill/>
        </p:spPr>
        <p:txBody>
          <a:bodyPr wrap="square" rtlCol="0">
            <a:spAutoFit/>
          </a:bodyPr>
          <a:lstStyle/>
          <a:p>
            <a:r>
              <a:rPr lang="en-US" sz="1800" dirty="0" smtClean="0"/>
              <a:t>Knowledge</a:t>
            </a:r>
            <a:r>
              <a:rPr lang="en-US" sz="1800" b="0" dirty="0" smtClean="0"/>
              <a:t>: Password, code PIN</a:t>
            </a:r>
          </a:p>
          <a:p>
            <a:r>
              <a:rPr lang="en-US" sz="1800" dirty="0" smtClean="0"/>
              <a:t>Ownership</a:t>
            </a:r>
            <a:r>
              <a:rPr lang="en-US" sz="1800" b="0" dirty="0" smtClean="0"/>
              <a:t>: token, smart card, mobile</a:t>
            </a:r>
          </a:p>
          <a:p>
            <a:r>
              <a:rPr lang="en-US" sz="1800" dirty="0" smtClean="0"/>
              <a:t>Inherence</a:t>
            </a:r>
            <a:r>
              <a:rPr lang="en-US" sz="1800" b="0" dirty="0" smtClean="0"/>
              <a:t>: fingerprint, iris</a:t>
            </a:r>
          </a:p>
          <a:p>
            <a:endParaRPr lang="en-US" sz="1800" b="0" dirty="0" smtClean="0"/>
          </a:p>
          <a:p>
            <a:pPr marL="171450" indent="-171450">
              <a:buFontTx/>
              <a:buChar char="-"/>
            </a:pPr>
            <a:r>
              <a:rPr lang="en-US" sz="1800" b="0" dirty="0" smtClean="0"/>
              <a:t>"Two-out-of-three"</a:t>
            </a:r>
          </a:p>
          <a:p>
            <a:pPr marL="171450" indent="-171450">
              <a:buFontTx/>
              <a:buChar char="-"/>
            </a:pPr>
            <a:r>
              <a:rPr lang="en-US" sz="1800" b="0" dirty="0" smtClean="0"/>
              <a:t>Mutually independence</a:t>
            </a:r>
          </a:p>
          <a:p>
            <a:pPr marL="171450" indent="-171450">
              <a:buFontTx/>
              <a:buChar char="-"/>
            </a:pPr>
            <a:r>
              <a:rPr lang="en-US" sz="1800" b="0" dirty="0" smtClean="0"/>
              <a:t>One element: non-reusable/not replicable/not being surreptitiously stolen via the internet</a:t>
            </a:r>
            <a:endParaRPr lang="en-US" sz="1800" b="0" dirty="0"/>
          </a:p>
        </p:txBody>
      </p:sp>
      <p:sp>
        <p:nvSpPr>
          <p:cNvPr id="11" name="TextBox 10"/>
          <p:cNvSpPr txBox="1"/>
          <p:nvPr/>
        </p:nvSpPr>
        <p:spPr>
          <a:xfrm>
            <a:off x="616682" y="2069421"/>
            <a:ext cx="2658142" cy="400110"/>
          </a:xfrm>
          <a:prstGeom prst="rect">
            <a:avLst/>
          </a:prstGeom>
          <a:noFill/>
        </p:spPr>
        <p:txBody>
          <a:bodyPr wrap="square" rtlCol="0">
            <a:spAutoFit/>
          </a:bodyPr>
          <a:lstStyle/>
          <a:p>
            <a:r>
              <a:rPr lang="de-DE" sz="2000" b="0" u="sng" dirty="0" smtClean="0"/>
              <a:t>Strong </a:t>
            </a:r>
            <a:r>
              <a:rPr lang="en-US" sz="2000" b="0" u="sng" dirty="0" smtClean="0"/>
              <a:t>authentication</a:t>
            </a:r>
            <a:endParaRPr lang="en-US" sz="2000" b="0" u="sng" dirty="0"/>
          </a:p>
        </p:txBody>
      </p:sp>
      <p:sp>
        <p:nvSpPr>
          <p:cNvPr id="14" name="TextBox 13"/>
          <p:cNvSpPr txBox="1"/>
          <p:nvPr/>
        </p:nvSpPr>
        <p:spPr>
          <a:xfrm>
            <a:off x="6741041" y="2082823"/>
            <a:ext cx="2658142" cy="400110"/>
          </a:xfrm>
          <a:prstGeom prst="rect">
            <a:avLst/>
          </a:prstGeom>
          <a:noFill/>
        </p:spPr>
        <p:txBody>
          <a:bodyPr wrap="square" rtlCol="0">
            <a:spAutoFit/>
          </a:bodyPr>
          <a:lstStyle/>
          <a:p>
            <a:r>
              <a:rPr lang="en-US" sz="2000" b="0" u="sng" dirty="0" smtClean="0"/>
              <a:t>Exceptions</a:t>
            </a:r>
            <a:endParaRPr lang="en-US" sz="2000" b="0" u="sng" dirty="0"/>
          </a:p>
        </p:txBody>
      </p:sp>
      <p:sp>
        <p:nvSpPr>
          <p:cNvPr id="12" name="TextBox 11"/>
          <p:cNvSpPr txBox="1"/>
          <p:nvPr/>
        </p:nvSpPr>
        <p:spPr>
          <a:xfrm>
            <a:off x="6916476" y="2647506"/>
            <a:ext cx="2498651" cy="2031325"/>
          </a:xfrm>
          <a:prstGeom prst="rect">
            <a:avLst/>
          </a:prstGeom>
          <a:noFill/>
        </p:spPr>
        <p:txBody>
          <a:bodyPr wrap="square" rtlCol="0">
            <a:spAutoFit/>
          </a:bodyPr>
          <a:lstStyle/>
          <a:p>
            <a:pPr marL="171450" indent="-171450">
              <a:buFontTx/>
              <a:buChar char="-"/>
            </a:pPr>
            <a:r>
              <a:rPr lang="en-US" sz="1800" b="0" dirty="0" smtClean="0"/>
              <a:t>Payments to trusted beneficiaries*</a:t>
            </a:r>
          </a:p>
          <a:p>
            <a:pPr marL="171450" indent="-171450">
              <a:buFontTx/>
              <a:buChar char="-"/>
            </a:pPr>
            <a:r>
              <a:rPr lang="en-US" sz="1800" b="0" dirty="0" smtClean="0"/>
              <a:t>Two accounts – same customer – same PSP*</a:t>
            </a:r>
          </a:p>
          <a:p>
            <a:pPr marL="171450" indent="-171450">
              <a:buFontTx/>
              <a:buChar char="-"/>
            </a:pPr>
            <a:r>
              <a:rPr lang="en-US" sz="1800" b="0" dirty="0" smtClean="0"/>
              <a:t>Low risk transactions</a:t>
            </a:r>
          </a:p>
          <a:p>
            <a:pPr marL="171450" indent="-171450">
              <a:buFontTx/>
              <a:buChar char="-"/>
            </a:pPr>
            <a:r>
              <a:rPr lang="en-US" sz="1800" b="0" dirty="0" smtClean="0"/>
              <a:t>Low value payments</a:t>
            </a:r>
            <a:endParaRPr lang="en-US" sz="1800" b="0" dirty="0"/>
          </a:p>
        </p:txBody>
      </p:sp>
      <p:sp>
        <p:nvSpPr>
          <p:cNvPr id="15" name="TextBox 14"/>
          <p:cNvSpPr txBox="1"/>
          <p:nvPr/>
        </p:nvSpPr>
        <p:spPr>
          <a:xfrm>
            <a:off x="6666610" y="5519104"/>
            <a:ext cx="4051004" cy="244549"/>
          </a:xfrm>
          <a:prstGeom prst="rect">
            <a:avLst/>
          </a:prstGeom>
          <a:noFill/>
        </p:spPr>
        <p:txBody>
          <a:bodyPr wrap="square" rtlCol="0">
            <a:spAutoFit/>
          </a:bodyPr>
          <a:lstStyle/>
          <a:p>
            <a:r>
              <a:rPr lang="de-DE" b="0" dirty="0" smtClean="0"/>
              <a:t>* Nicht anwendbar bei Kartentransaktionen</a:t>
            </a:r>
            <a:endParaRPr lang="en-US" b="0" dirty="0"/>
          </a:p>
        </p:txBody>
      </p:sp>
    </p:spTree>
    <p:extLst>
      <p:ext uri="{BB962C8B-B14F-4D97-AF65-F5344CB8AC3E}">
        <p14:creationId xmlns:p14="http://schemas.microsoft.com/office/powerpoint/2010/main" val="340817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9604" y="438843"/>
            <a:ext cx="9428550" cy="1047750"/>
          </a:xfrm>
        </p:spPr>
        <p:txBody>
          <a:bodyPr/>
          <a:lstStyle/>
          <a:p>
            <a:r>
              <a:rPr lang="de-DE" sz="2400" dirty="0" smtClean="0"/>
              <a:t>Empfehlungen für die Sicherheit von Internetzahlungen (5/6)</a:t>
            </a:r>
            <a:endParaRPr lang="de-DE" sz="2200"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19</a:t>
            </a:fld>
            <a:endParaRPr lang="en-GB">
              <a:solidFill>
                <a:srgbClr val="000000"/>
              </a:solidFill>
            </a:endParaRPr>
          </a:p>
        </p:txBody>
      </p:sp>
      <p:sp>
        <p:nvSpPr>
          <p:cNvPr id="3" name="TextBox 2"/>
          <p:cNvSpPr txBox="1"/>
          <p:nvPr/>
        </p:nvSpPr>
        <p:spPr>
          <a:xfrm>
            <a:off x="340237" y="1075850"/>
            <a:ext cx="6932433" cy="400110"/>
          </a:xfrm>
          <a:prstGeom prst="rect">
            <a:avLst/>
          </a:prstGeom>
          <a:noFill/>
        </p:spPr>
        <p:txBody>
          <a:bodyPr wrap="square" rtlCol="0">
            <a:spAutoFit/>
          </a:bodyPr>
          <a:lstStyle/>
          <a:p>
            <a:r>
              <a:rPr lang="en-US" sz="2000" b="0" dirty="0" smtClean="0"/>
              <a:t>Customer awareness, education, communication</a:t>
            </a:r>
            <a:endParaRPr lang="en-US" sz="2000" b="0" dirty="0"/>
          </a:p>
        </p:txBody>
      </p:sp>
      <p:graphicFrame>
        <p:nvGraphicFramePr>
          <p:cNvPr id="6" name="Diagram 5"/>
          <p:cNvGraphicFramePr/>
          <p:nvPr>
            <p:extLst>
              <p:ext uri="{D42A27DB-BD31-4B8C-83A1-F6EECF244321}">
                <p14:modId xmlns:p14="http://schemas.microsoft.com/office/powerpoint/2010/main" val="1008201724"/>
              </p:ext>
            </p:extLst>
          </p:nvPr>
        </p:nvGraphicFramePr>
        <p:xfrm>
          <a:off x="542261" y="1635449"/>
          <a:ext cx="8272129" cy="4595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248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smtClean="0"/>
              <a:t>Agenda</a:t>
            </a:r>
            <a:endParaRPr lang="de-DE" sz="2200" dirty="0"/>
          </a:p>
        </p:txBody>
      </p:sp>
      <p:sp>
        <p:nvSpPr>
          <p:cNvPr id="19459" name="Rectangle 3"/>
          <p:cNvSpPr>
            <a:spLocks noGrp="1" noChangeArrowheads="1"/>
          </p:cNvSpPr>
          <p:nvPr>
            <p:ph idx="1"/>
          </p:nvPr>
        </p:nvSpPr>
        <p:spPr>
          <a:xfrm>
            <a:off x="316630" y="1109215"/>
            <a:ext cx="6091625" cy="4808537"/>
          </a:xfrm>
        </p:spPr>
        <p:txBody>
          <a:bodyPr/>
          <a:lstStyle/>
          <a:p>
            <a:pPr marL="719137" lvl="2" indent="0">
              <a:buClr>
                <a:srgbClr val="005A8C"/>
              </a:buClr>
              <a:buNone/>
            </a:pPr>
            <a:endParaRPr lang="en-US" sz="2000" dirty="0">
              <a:solidFill>
                <a:srgbClr val="000000"/>
              </a:solidFill>
            </a:endParaRPr>
          </a:p>
          <a:p>
            <a:pPr marL="457200" indent="-457200">
              <a:buFont typeface="+mj-lt"/>
              <a:buAutoNum type="arabicPeriod"/>
            </a:pPr>
            <a:r>
              <a:rPr lang="de-DE" sz="2000" b="0" dirty="0" smtClean="0"/>
              <a:t>Bezahlverfahren im Internet</a:t>
            </a:r>
          </a:p>
          <a:p>
            <a:pPr marL="457200" indent="-457200">
              <a:buFont typeface="+mj-lt"/>
              <a:buAutoNum type="arabicPeriod"/>
            </a:pPr>
            <a:endParaRPr lang="de-DE" sz="2000" b="0" dirty="0" smtClean="0"/>
          </a:p>
          <a:p>
            <a:pPr marL="457200" indent="-457200">
              <a:buFont typeface="+mj-lt"/>
              <a:buAutoNum type="arabicPeriod"/>
            </a:pPr>
            <a:r>
              <a:rPr lang="de-DE" sz="2000" b="0" dirty="0" smtClean="0"/>
              <a:t>Erlaubnisanforderungen</a:t>
            </a:r>
          </a:p>
          <a:p>
            <a:pPr marL="457200" indent="-457200">
              <a:buFont typeface="+mj-lt"/>
              <a:buAutoNum type="arabicPeriod"/>
            </a:pPr>
            <a:endParaRPr lang="de-DE" sz="2000" b="0" dirty="0" smtClean="0"/>
          </a:p>
          <a:p>
            <a:pPr marL="457200" indent="-457200">
              <a:buFont typeface="+mj-lt"/>
              <a:buAutoNum type="arabicPeriod"/>
            </a:pPr>
            <a:r>
              <a:rPr lang="de-DE" sz="2000" b="0" dirty="0" smtClean="0"/>
              <a:t>Geldwäschebekämpfung</a:t>
            </a:r>
          </a:p>
          <a:p>
            <a:pPr marL="457200" indent="-457200">
              <a:buFont typeface="+mj-lt"/>
              <a:buAutoNum type="arabicPeriod"/>
            </a:pPr>
            <a:endParaRPr lang="de-DE" sz="2000" b="0" dirty="0" smtClean="0"/>
          </a:p>
          <a:p>
            <a:pPr marL="457200" indent="-457200">
              <a:buFont typeface="+mj-lt"/>
              <a:buAutoNum type="arabicPeriod"/>
            </a:pPr>
            <a:r>
              <a:rPr lang="de-DE" sz="2000" b="0" dirty="0" err="1" smtClean="0"/>
              <a:t>Recommendations</a:t>
            </a:r>
            <a:r>
              <a:rPr lang="de-DE" sz="2000" b="0" dirty="0" smtClean="0"/>
              <a:t> </a:t>
            </a:r>
            <a:r>
              <a:rPr lang="de-DE" sz="2000" b="0" dirty="0" err="1" smtClean="0"/>
              <a:t>for</a:t>
            </a:r>
            <a:r>
              <a:rPr lang="de-DE" sz="2000" b="0" dirty="0" smtClean="0"/>
              <a:t> </a:t>
            </a:r>
            <a:r>
              <a:rPr lang="de-DE" sz="2000" b="0" dirty="0" err="1" smtClean="0"/>
              <a:t>the</a:t>
            </a:r>
            <a:r>
              <a:rPr lang="de-DE" sz="2000" b="0" dirty="0" smtClean="0"/>
              <a:t> Security </a:t>
            </a:r>
            <a:r>
              <a:rPr lang="de-DE" sz="2000" b="0" dirty="0" err="1" smtClean="0"/>
              <a:t>of</a:t>
            </a:r>
            <a:r>
              <a:rPr lang="de-DE" sz="2000" b="0" dirty="0" smtClean="0"/>
              <a:t> Internet </a:t>
            </a:r>
            <a:r>
              <a:rPr lang="de-DE" sz="2000" b="0" dirty="0" err="1" smtClean="0"/>
              <a:t>Payments</a:t>
            </a:r>
            <a:endParaRPr lang="de-DE" sz="2000" b="0" dirty="0" smtClean="0"/>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2</a:t>
            </a:fld>
            <a:endParaRPr lang="en-GB">
              <a:solidFill>
                <a:srgbClr val="000000"/>
              </a:solidFill>
            </a:endParaRPr>
          </a:p>
        </p:txBody>
      </p:sp>
    </p:spTree>
    <p:extLst>
      <p:ext uri="{BB962C8B-B14F-4D97-AF65-F5344CB8AC3E}">
        <p14:creationId xmlns:p14="http://schemas.microsoft.com/office/powerpoint/2010/main" val="213706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9604" y="438843"/>
            <a:ext cx="9428550" cy="1047750"/>
          </a:xfrm>
        </p:spPr>
        <p:txBody>
          <a:bodyPr/>
          <a:lstStyle/>
          <a:p>
            <a:r>
              <a:rPr lang="de-DE" sz="2400" dirty="0" smtClean="0"/>
              <a:t>Empfehlungen für die Sicherheit von Internetzahlungen (6/6)</a:t>
            </a:r>
            <a:endParaRPr lang="de-DE" sz="2200" dirty="0"/>
          </a:p>
        </p:txBody>
      </p:sp>
      <p:sp>
        <p:nvSpPr>
          <p:cNvPr id="4" name="Slide Number Placeholder 3"/>
          <p:cNvSpPr>
            <a:spLocks noGrp="1"/>
          </p:cNvSpPr>
          <p:nvPr>
            <p:ph type="sldNum" sz="quarter" idx="10"/>
          </p:nvPr>
        </p:nvSpPr>
        <p:spPr>
          <a:xfrm>
            <a:off x="7257256" y="6570662"/>
            <a:ext cx="2309812" cy="287338"/>
          </a:xfrm>
        </p:spPr>
        <p:txBody>
          <a:bodyPr/>
          <a:lstStyle/>
          <a:p>
            <a:fld id="{53C3CE14-193D-442A-B67C-887A6D4A8036}" type="slidenum">
              <a:rPr lang="en-GB">
                <a:solidFill>
                  <a:srgbClr val="000000"/>
                </a:solidFill>
              </a:rPr>
              <a:pPr/>
              <a:t>20</a:t>
            </a:fld>
            <a:endParaRPr lang="en-GB">
              <a:solidFill>
                <a:srgbClr val="000000"/>
              </a:solidFill>
            </a:endParaRPr>
          </a:p>
        </p:txBody>
      </p:sp>
      <p:sp>
        <p:nvSpPr>
          <p:cNvPr id="3" name="TextBox 2"/>
          <p:cNvSpPr txBox="1"/>
          <p:nvPr/>
        </p:nvSpPr>
        <p:spPr>
          <a:xfrm>
            <a:off x="329604" y="1086483"/>
            <a:ext cx="8888824" cy="5109091"/>
          </a:xfrm>
          <a:prstGeom prst="rect">
            <a:avLst/>
          </a:prstGeom>
          <a:noFill/>
        </p:spPr>
        <p:txBody>
          <a:bodyPr wrap="square" rtlCol="0">
            <a:spAutoFit/>
          </a:bodyPr>
          <a:lstStyle/>
          <a:p>
            <a:r>
              <a:rPr lang="en-US" sz="1800" b="0" dirty="0" err="1" smtClean="0"/>
              <a:t>Quellen</a:t>
            </a:r>
            <a:r>
              <a:rPr lang="en-US" sz="1800" b="0" dirty="0" smtClean="0"/>
              <a:t>:</a:t>
            </a:r>
          </a:p>
          <a:p>
            <a:endParaRPr lang="de-DE" sz="1800" b="0" dirty="0"/>
          </a:p>
          <a:p>
            <a:r>
              <a:rPr lang="en-US" sz="1800" b="0" dirty="0" smtClean="0"/>
              <a:t>Recommendations for the Security of Internet Payments, ECB, January 2013</a:t>
            </a:r>
          </a:p>
          <a:p>
            <a:r>
              <a:rPr lang="en-US" sz="1800" b="0" dirty="0" smtClean="0">
                <a:hlinkClick r:id="rId3"/>
              </a:rPr>
              <a:t>http</a:t>
            </a:r>
            <a:r>
              <a:rPr lang="en-US" sz="1800" b="0" dirty="0">
                <a:hlinkClick r:id="rId3"/>
              </a:rPr>
              <a:t>://</a:t>
            </a:r>
            <a:r>
              <a:rPr lang="en-US" sz="1800" b="0" dirty="0" smtClean="0">
                <a:hlinkClick r:id="rId3"/>
              </a:rPr>
              <a:t>www.ecb.europa.eu/pub/pdf/other/recommendationssecurityinternetpaymentsoutcomeofpcfinalversionafterpc201301en.pdf</a:t>
            </a:r>
            <a:endParaRPr lang="en-US" sz="1800" b="0" dirty="0" smtClean="0"/>
          </a:p>
          <a:p>
            <a:endParaRPr lang="de-DE" sz="1800" b="0" dirty="0"/>
          </a:p>
          <a:p>
            <a:r>
              <a:rPr lang="en-US" sz="1800" b="0" dirty="0" smtClean="0"/>
              <a:t>Recommendations for the Security of Mobile Payments (draft for consultation), ECB, November 2013</a:t>
            </a:r>
          </a:p>
          <a:p>
            <a:endParaRPr lang="en-US" sz="1800" b="0" dirty="0" smtClean="0"/>
          </a:p>
          <a:p>
            <a:endParaRPr lang="en-US" sz="1800" b="0" dirty="0" smtClean="0"/>
          </a:p>
          <a:p>
            <a:r>
              <a:rPr lang="en-US" sz="1800" b="0" dirty="0" smtClean="0"/>
              <a:t>Assessment Guide for the Security of Internet Payments, ECB, February 2014</a:t>
            </a:r>
          </a:p>
          <a:p>
            <a:r>
              <a:rPr lang="en-US" sz="1800" b="0" dirty="0">
                <a:hlinkClick r:id="rId4"/>
              </a:rPr>
              <a:t>http://</a:t>
            </a:r>
            <a:r>
              <a:rPr lang="en-US" sz="1800" b="0" dirty="0" smtClean="0">
                <a:hlinkClick r:id="rId4"/>
              </a:rPr>
              <a:t>www.ecb.europa.eu/pub/pdf/other/assessmentguidesecurityinternetpayments201402en.pdf</a:t>
            </a:r>
            <a:endParaRPr lang="en-US" sz="1800" b="0" dirty="0" smtClean="0"/>
          </a:p>
          <a:p>
            <a:endParaRPr lang="en-US" sz="1800" b="0" dirty="0" smtClean="0"/>
          </a:p>
          <a:p>
            <a:r>
              <a:rPr lang="en-US" sz="1800" b="0" dirty="0" smtClean="0"/>
              <a:t>Public Note on Payment Account Access Services, ECB, March 2014</a:t>
            </a:r>
          </a:p>
          <a:p>
            <a:r>
              <a:rPr lang="en-US" sz="1800" b="0" dirty="0" smtClean="0">
                <a:hlinkClick r:id="rId5"/>
              </a:rPr>
              <a:t>http</a:t>
            </a:r>
            <a:r>
              <a:rPr lang="en-US" sz="1800" b="0" dirty="0">
                <a:hlinkClick r:id="rId5"/>
              </a:rPr>
              <a:t>://</a:t>
            </a:r>
            <a:r>
              <a:rPr lang="en-US" sz="1800" b="0" dirty="0" smtClean="0">
                <a:hlinkClick r:id="rId5"/>
              </a:rPr>
              <a:t>www.ecb.europa.eu/pub/pdf/other/pubnote201403securitypaymentaccountaccessservicesen.pdf</a:t>
            </a:r>
            <a:endParaRPr lang="en-US" sz="1800" b="0" dirty="0" smtClean="0"/>
          </a:p>
          <a:p>
            <a:endParaRPr lang="en-US" sz="2000" b="0" dirty="0"/>
          </a:p>
        </p:txBody>
      </p:sp>
    </p:spTree>
    <p:extLst>
      <p:ext uri="{BB962C8B-B14F-4D97-AF65-F5344CB8AC3E}">
        <p14:creationId xmlns:p14="http://schemas.microsoft.com/office/powerpoint/2010/main" val="34200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1746" name="Straight Connector 16"/>
          <p:cNvCxnSpPr>
            <a:cxnSpLocks noChangeShapeType="1"/>
          </p:cNvCxnSpPr>
          <p:nvPr/>
        </p:nvCxnSpPr>
        <p:spPr bwMode="auto">
          <a:xfrm>
            <a:off x="207967" y="3725863"/>
            <a:ext cx="9520237" cy="1587"/>
          </a:xfrm>
          <a:prstGeom prst="line">
            <a:avLst/>
          </a:prstGeom>
          <a:noFill/>
          <a:ln w="9525">
            <a:solidFill>
              <a:srgbClr val="BED600"/>
            </a:solidFill>
            <a:round/>
            <a:headEnd/>
            <a:tailEnd/>
          </a:ln>
          <a:extLst>
            <a:ext uri="{909E8E84-426E-40DD-AFC4-6F175D3DCCD1}">
              <a14:hiddenFill xmlns:a14="http://schemas.microsoft.com/office/drawing/2010/main">
                <a:noFill/>
              </a14:hiddenFill>
            </a:ext>
          </a:extLst>
        </p:spPr>
      </p:cxnSp>
      <p:sp>
        <p:nvSpPr>
          <p:cNvPr id="31747" name="URL"/>
          <p:cNvSpPr txBox="1">
            <a:spLocks noChangeArrowheads="1"/>
          </p:cNvSpPr>
          <p:nvPr/>
        </p:nvSpPr>
        <p:spPr bwMode="auto">
          <a:xfrm>
            <a:off x="144000" y="3249613"/>
            <a:ext cx="3099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GB" sz="1600" smtClean="0">
                <a:solidFill>
                  <a:srgbClr val="FFFFFF"/>
                </a:solidFill>
              </a:rPr>
              <a:t>www.hoganlovells.com</a:t>
            </a:r>
            <a:endParaRPr lang="en-GB" sz="1600" dirty="0">
              <a:solidFill>
                <a:srgbClr val="FFFFFF"/>
              </a:solidFill>
            </a:endParaRPr>
          </a:p>
        </p:txBody>
      </p:sp>
      <p:sp>
        <p:nvSpPr>
          <p:cNvPr id="31748" name="OfficeIntro"/>
          <p:cNvSpPr txBox="1">
            <a:spLocks noChangeArrowheads="1"/>
          </p:cNvSpPr>
          <p:nvPr/>
        </p:nvSpPr>
        <p:spPr bwMode="auto">
          <a:xfrm>
            <a:off x="239714" y="3683000"/>
            <a:ext cx="8997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lstStyle/>
          <a:p>
            <a:r>
              <a:rPr lang="de-DE" sz="800" b="0" smtClean="0">
                <a:solidFill>
                  <a:srgbClr val="FFFFFF"/>
                </a:solidFill>
                <a:latin typeface="Arial"/>
                <a:sym typeface="Arial"/>
              </a:rPr>
              <a:t>Hogan Lovells hat Büros in:  </a:t>
            </a:r>
            <a:endParaRPr lang="en-US" sz="800" b="0" dirty="0">
              <a:solidFill>
                <a:srgbClr val="FFFFFF"/>
              </a:solidFill>
              <a:latin typeface="Arial"/>
              <a:sym typeface="Arial"/>
            </a:endParaRPr>
          </a:p>
        </p:txBody>
      </p:sp>
      <p:sp>
        <p:nvSpPr>
          <p:cNvPr id="31749" name="OfficeList1"/>
          <p:cNvSpPr txBox="1">
            <a:spLocks noChangeArrowheads="1"/>
          </p:cNvSpPr>
          <p:nvPr/>
        </p:nvSpPr>
        <p:spPr bwMode="auto">
          <a:xfrm>
            <a:off x="233363" y="3937000"/>
            <a:ext cx="1116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
          <a:lstStyle/>
          <a:p>
            <a:r>
              <a:rPr lang="en-US" sz="800" b="0" smtClean="0">
                <a:solidFill>
                  <a:srgbClr val="FFFFFF"/>
                </a:solidFill>
                <a:latin typeface="Arial"/>
                <a:sym typeface="Arial"/>
              </a:rPr>
              <a:t>Alicante</a:t>
            </a:r>
          </a:p>
          <a:p>
            <a:r>
              <a:rPr lang="en-US" sz="800" b="0" smtClean="0">
                <a:solidFill>
                  <a:srgbClr val="FFFFFF"/>
                </a:solidFill>
                <a:latin typeface="Arial"/>
                <a:sym typeface="Arial"/>
              </a:rPr>
              <a:t>Amsterdam</a:t>
            </a:r>
          </a:p>
          <a:p>
            <a:r>
              <a:rPr lang="en-US" sz="800" b="0" smtClean="0">
                <a:solidFill>
                  <a:srgbClr val="FFFFFF"/>
                </a:solidFill>
                <a:latin typeface="Arial"/>
                <a:sym typeface="Arial"/>
              </a:rPr>
              <a:t>Baltimore</a:t>
            </a:r>
          </a:p>
          <a:p>
            <a:r>
              <a:rPr lang="en-US" sz="800" b="0" smtClean="0">
                <a:solidFill>
                  <a:srgbClr val="FFFFFF"/>
                </a:solidFill>
                <a:latin typeface="Arial"/>
                <a:sym typeface="Arial"/>
              </a:rPr>
              <a:t>Brüssel</a:t>
            </a:r>
          </a:p>
          <a:p>
            <a:r>
              <a:rPr lang="en-US" sz="800" b="0" smtClean="0">
                <a:solidFill>
                  <a:srgbClr val="FFFFFF"/>
                </a:solidFill>
                <a:latin typeface="Arial"/>
                <a:sym typeface="Arial"/>
              </a:rPr>
              <a:t>Budapest*</a:t>
            </a:r>
          </a:p>
          <a:p>
            <a:r>
              <a:rPr lang="en-US" sz="800" b="0" smtClean="0">
                <a:solidFill>
                  <a:srgbClr val="FFFFFF"/>
                </a:solidFill>
                <a:latin typeface="Arial"/>
                <a:sym typeface="Arial"/>
              </a:rPr>
              <a:t>Caracas</a:t>
            </a:r>
          </a:p>
          <a:p>
            <a:r>
              <a:rPr lang="en-US" sz="800" b="0" smtClean="0">
                <a:solidFill>
                  <a:srgbClr val="FFFFFF"/>
                </a:solidFill>
                <a:latin typeface="Arial"/>
                <a:sym typeface="Arial"/>
              </a:rPr>
              <a:t>Colorado Springs</a:t>
            </a:r>
          </a:p>
          <a:p>
            <a:r>
              <a:rPr lang="en-US" sz="800" b="0" smtClean="0">
                <a:solidFill>
                  <a:srgbClr val="FFFFFF"/>
                </a:solidFill>
                <a:latin typeface="Arial"/>
                <a:sym typeface="Arial"/>
              </a:rPr>
              <a:t>Denver</a:t>
            </a:r>
          </a:p>
          <a:p>
            <a:r>
              <a:rPr lang="en-US" sz="800" b="0" smtClean="0">
                <a:solidFill>
                  <a:srgbClr val="FFFFFF"/>
                </a:solidFill>
                <a:latin typeface="Arial"/>
                <a:sym typeface="Arial"/>
              </a:rPr>
              <a:t>Dschidda*</a:t>
            </a:r>
          </a:p>
          <a:p>
            <a:r>
              <a:rPr lang="en-US" sz="800" b="0" smtClean="0">
                <a:solidFill>
                  <a:srgbClr val="FFFFFF"/>
                </a:solidFill>
                <a:latin typeface="Arial"/>
                <a:sym typeface="Arial"/>
              </a:rPr>
              <a:t>Dubai</a:t>
            </a:r>
            <a:endParaRPr lang="en-US" sz="800" b="0" dirty="0">
              <a:solidFill>
                <a:srgbClr val="FFFFFF"/>
              </a:solidFill>
              <a:latin typeface="Arial"/>
              <a:sym typeface="Arial"/>
            </a:endParaRPr>
          </a:p>
        </p:txBody>
      </p:sp>
      <p:sp>
        <p:nvSpPr>
          <p:cNvPr id="31750" name="OfficeList2"/>
          <p:cNvSpPr txBox="1">
            <a:spLocks noChangeArrowheads="1"/>
          </p:cNvSpPr>
          <p:nvPr/>
        </p:nvSpPr>
        <p:spPr bwMode="auto">
          <a:xfrm>
            <a:off x="1476000" y="3937000"/>
            <a:ext cx="1116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
          <a:lstStyle/>
          <a:p>
            <a:r>
              <a:rPr lang="en-US" sz="800" b="0" smtClean="0">
                <a:solidFill>
                  <a:srgbClr val="FFFFFF"/>
                </a:solidFill>
                <a:latin typeface="Arial"/>
                <a:sym typeface="Arial"/>
              </a:rPr>
              <a:t>Düsseldorf</a:t>
            </a:r>
          </a:p>
          <a:p>
            <a:r>
              <a:rPr lang="en-US" sz="800" b="0" smtClean="0">
                <a:solidFill>
                  <a:srgbClr val="FFFFFF"/>
                </a:solidFill>
                <a:latin typeface="Arial"/>
                <a:sym typeface="Arial"/>
              </a:rPr>
              <a:t>Frankfurt am Main</a:t>
            </a:r>
          </a:p>
          <a:p>
            <a:r>
              <a:rPr lang="en-US" sz="800" b="0" smtClean="0">
                <a:solidFill>
                  <a:srgbClr val="FFFFFF"/>
                </a:solidFill>
                <a:latin typeface="Arial"/>
                <a:sym typeface="Arial"/>
              </a:rPr>
              <a:t>Hamburg</a:t>
            </a:r>
          </a:p>
          <a:p>
            <a:r>
              <a:rPr lang="en-US" sz="800" b="0" smtClean="0">
                <a:solidFill>
                  <a:srgbClr val="FFFFFF"/>
                </a:solidFill>
                <a:latin typeface="Arial"/>
                <a:sym typeface="Arial"/>
              </a:rPr>
              <a:t>Hanoi</a:t>
            </a:r>
          </a:p>
          <a:p>
            <a:r>
              <a:rPr lang="en-US" sz="800" b="0" smtClean="0">
                <a:solidFill>
                  <a:srgbClr val="FFFFFF"/>
                </a:solidFill>
                <a:latin typeface="Arial"/>
                <a:sym typeface="Arial"/>
              </a:rPr>
              <a:t>Ho Chi Minh Stadt</a:t>
            </a:r>
          </a:p>
          <a:p>
            <a:r>
              <a:rPr lang="en-US" sz="800" b="0" smtClean="0">
                <a:solidFill>
                  <a:srgbClr val="FFFFFF"/>
                </a:solidFill>
                <a:latin typeface="Arial"/>
                <a:sym typeface="Arial"/>
              </a:rPr>
              <a:t>Hongkong</a:t>
            </a:r>
          </a:p>
          <a:p>
            <a:r>
              <a:rPr lang="en-US" sz="800" b="0" smtClean="0">
                <a:solidFill>
                  <a:srgbClr val="FFFFFF"/>
                </a:solidFill>
                <a:latin typeface="Arial"/>
                <a:sym typeface="Arial"/>
              </a:rPr>
              <a:t>Houston</a:t>
            </a:r>
          </a:p>
          <a:p>
            <a:r>
              <a:rPr lang="en-US" sz="800" b="0" smtClean="0">
                <a:solidFill>
                  <a:srgbClr val="FFFFFF"/>
                </a:solidFill>
                <a:latin typeface="Arial"/>
                <a:sym typeface="Arial"/>
              </a:rPr>
              <a:t>Jakarta*</a:t>
            </a:r>
          </a:p>
          <a:p>
            <a:r>
              <a:rPr lang="en-US" sz="800" b="0" smtClean="0">
                <a:solidFill>
                  <a:srgbClr val="FFFFFF"/>
                </a:solidFill>
                <a:latin typeface="Arial"/>
                <a:sym typeface="Arial"/>
              </a:rPr>
              <a:t>Johannesburg</a:t>
            </a:r>
          </a:p>
          <a:p>
            <a:r>
              <a:rPr lang="en-US" sz="800" b="0" smtClean="0">
                <a:solidFill>
                  <a:srgbClr val="FFFFFF"/>
                </a:solidFill>
                <a:latin typeface="Arial"/>
                <a:sym typeface="Arial"/>
              </a:rPr>
              <a:t>London</a:t>
            </a:r>
            <a:endParaRPr lang="en-US" sz="800" b="0" dirty="0">
              <a:solidFill>
                <a:srgbClr val="FFFFFF"/>
              </a:solidFill>
              <a:latin typeface="Arial"/>
              <a:sym typeface="Arial"/>
            </a:endParaRPr>
          </a:p>
        </p:txBody>
      </p:sp>
      <p:sp>
        <p:nvSpPr>
          <p:cNvPr id="31751" name="OfficeList3"/>
          <p:cNvSpPr txBox="1">
            <a:spLocks noChangeArrowheads="1"/>
          </p:cNvSpPr>
          <p:nvPr/>
        </p:nvSpPr>
        <p:spPr bwMode="auto">
          <a:xfrm>
            <a:off x="2700000" y="3937000"/>
            <a:ext cx="1116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
          <a:lstStyle/>
          <a:p>
            <a:r>
              <a:rPr lang="en-US" sz="800" b="0" smtClean="0">
                <a:solidFill>
                  <a:srgbClr val="FFFFFF"/>
                </a:solidFill>
                <a:latin typeface="Arial"/>
                <a:sym typeface="Arial"/>
              </a:rPr>
              <a:t>Los Angeles</a:t>
            </a:r>
          </a:p>
          <a:p>
            <a:r>
              <a:rPr lang="en-US" sz="800" b="0" smtClean="0">
                <a:solidFill>
                  <a:srgbClr val="FFFFFF"/>
                </a:solidFill>
                <a:latin typeface="Arial"/>
                <a:sym typeface="Arial"/>
              </a:rPr>
              <a:t>Luxemburg</a:t>
            </a:r>
          </a:p>
          <a:p>
            <a:r>
              <a:rPr lang="en-US" sz="800" b="0" smtClean="0">
                <a:solidFill>
                  <a:srgbClr val="FFFFFF"/>
                </a:solidFill>
                <a:latin typeface="Arial"/>
                <a:sym typeface="Arial"/>
              </a:rPr>
              <a:t>Madrid</a:t>
            </a:r>
          </a:p>
          <a:p>
            <a:r>
              <a:rPr lang="en-US" sz="800" b="0" smtClean="0">
                <a:solidFill>
                  <a:srgbClr val="FFFFFF"/>
                </a:solidFill>
                <a:latin typeface="Arial"/>
                <a:sym typeface="Arial"/>
              </a:rPr>
              <a:t>Mailand</a:t>
            </a:r>
          </a:p>
          <a:p>
            <a:r>
              <a:rPr lang="en-US" sz="800" b="0" smtClean="0">
                <a:solidFill>
                  <a:srgbClr val="FFFFFF"/>
                </a:solidFill>
                <a:latin typeface="Arial"/>
                <a:sym typeface="Arial"/>
              </a:rPr>
              <a:t>Miami</a:t>
            </a:r>
          </a:p>
          <a:p>
            <a:r>
              <a:rPr lang="en-US" sz="800" b="0" smtClean="0">
                <a:solidFill>
                  <a:srgbClr val="FFFFFF"/>
                </a:solidFill>
                <a:latin typeface="Arial"/>
                <a:sym typeface="Arial"/>
              </a:rPr>
              <a:t>Moskau</a:t>
            </a:r>
          </a:p>
          <a:p>
            <a:r>
              <a:rPr lang="en-US" sz="800" b="0" smtClean="0">
                <a:solidFill>
                  <a:srgbClr val="FFFFFF"/>
                </a:solidFill>
                <a:latin typeface="Arial"/>
                <a:sym typeface="Arial"/>
              </a:rPr>
              <a:t>München</a:t>
            </a:r>
          </a:p>
          <a:p>
            <a:r>
              <a:rPr lang="en-US" sz="800" b="0" smtClean="0">
                <a:solidFill>
                  <a:srgbClr val="FFFFFF"/>
                </a:solidFill>
                <a:latin typeface="Arial"/>
                <a:sym typeface="Arial"/>
              </a:rPr>
              <a:t>New York</a:t>
            </a:r>
          </a:p>
          <a:p>
            <a:r>
              <a:rPr lang="en-US" sz="800" b="0" smtClean="0">
                <a:solidFill>
                  <a:srgbClr val="FFFFFF"/>
                </a:solidFill>
                <a:latin typeface="Arial"/>
                <a:sym typeface="Arial"/>
              </a:rPr>
              <a:t>Northern Virginia</a:t>
            </a:r>
          </a:p>
          <a:p>
            <a:r>
              <a:rPr lang="en-US" sz="800" b="0" smtClean="0">
                <a:solidFill>
                  <a:srgbClr val="FFFFFF"/>
                </a:solidFill>
                <a:latin typeface="Arial"/>
                <a:sym typeface="Arial"/>
              </a:rPr>
              <a:t>Paris</a:t>
            </a:r>
            <a:endParaRPr lang="en-US" sz="800" b="0" dirty="0">
              <a:solidFill>
                <a:srgbClr val="FFFFFF"/>
              </a:solidFill>
              <a:latin typeface="Arial"/>
              <a:sym typeface="Arial"/>
            </a:endParaRPr>
          </a:p>
        </p:txBody>
      </p:sp>
      <p:sp>
        <p:nvSpPr>
          <p:cNvPr id="31752" name="OfficeList4"/>
          <p:cNvSpPr txBox="1">
            <a:spLocks noChangeArrowheads="1"/>
          </p:cNvSpPr>
          <p:nvPr/>
        </p:nvSpPr>
        <p:spPr bwMode="auto">
          <a:xfrm>
            <a:off x="3924000" y="3937000"/>
            <a:ext cx="1116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
          <a:lstStyle/>
          <a:p>
            <a:r>
              <a:rPr lang="en-US" sz="800" b="0" smtClean="0">
                <a:solidFill>
                  <a:srgbClr val="FFFFFF"/>
                </a:solidFill>
                <a:latin typeface="Arial"/>
                <a:sym typeface="Arial"/>
              </a:rPr>
              <a:t>Peking</a:t>
            </a:r>
          </a:p>
          <a:p>
            <a:r>
              <a:rPr lang="en-US" sz="800" b="0" smtClean="0">
                <a:solidFill>
                  <a:srgbClr val="FFFFFF"/>
                </a:solidFill>
                <a:latin typeface="Arial"/>
                <a:sym typeface="Arial"/>
              </a:rPr>
              <a:t>Philadelphia</a:t>
            </a:r>
          </a:p>
          <a:p>
            <a:r>
              <a:rPr lang="en-US" sz="800" b="0" smtClean="0">
                <a:solidFill>
                  <a:srgbClr val="FFFFFF"/>
                </a:solidFill>
                <a:latin typeface="Arial"/>
                <a:sym typeface="Arial"/>
              </a:rPr>
              <a:t>Prag</a:t>
            </a:r>
          </a:p>
          <a:p>
            <a:r>
              <a:rPr lang="en-US" sz="800" b="0" smtClean="0">
                <a:solidFill>
                  <a:srgbClr val="FFFFFF"/>
                </a:solidFill>
                <a:latin typeface="Arial"/>
                <a:sym typeface="Arial"/>
              </a:rPr>
              <a:t>Riad*</a:t>
            </a:r>
          </a:p>
          <a:p>
            <a:r>
              <a:rPr lang="en-US" sz="800" b="0" smtClean="0">
                <a:solidFill>
                  <a:srgbClr val="FFFFFF"/>
                </a:solidFill>
                <a:latin typeface="Arial"/>
                <a:sym typeface="Arial"/>
              </a:rPr>
              <a:t>Rio de Janeiro</a:t>
            </a:r>
          </a:p>
          <a:p>
            <a:r>
              <a:rPr lang="en-US" sz="800" b="0" smtClean="0">
                <a:solidFill>
                  <a:srgbClr val="FFFFFF"/>
                </a:solidFill>
                <a:latin typeface="Arial"/>
                <a:sym typeface="Arial"/>
              </a:rPr>
              <a:t>Rom</a:t>
            </a:r>
          </a:p>
          <a:p>
            <a:r>
              <a:rPr lang="en-US" sz="800" b="0" smtClean="0">
                <a:solidFill>
                  <a:srgbClr val="FFFFFF"/>
                </a:solidFill>
                <a:latin typeface="Arial"/>
                <a:sym typeface="Arial"/>
              </a:rPr>
              <a:t>San Francisco</a:t>
            </a:r>
          </a:p>
          <a:p>
            <a:r>
              <a:rPr lang="en-US" sz="800" b="0" smtClean="0">
                <a:solidFill>
                  <a:srgbClr val="FFFFFF"/>
                </a:solidFill>
                <a:latin typeface="Arial"/>
                <a:sym typeface="Arial"/>
              </a:rPr>
              <a:t>São Paulo</a:t>
            </a:r>
          </a:p>
          <a:p>
            <a:r>
              <a:rPr lang="en-US" sz="800" b="0" smtClean="0">
                <a:solidFill>
                  <a:srgbClr val="FFFFFF"/>
                </a:solidFill>
                <a:latin typeface="Arial"/>
                <a:sym typeface="Arial"/>
              </a:rPr>
              <a:t>Schanghai</a:t>
            </a:r>
          </a:p>
          <a:p>
            <a:r>
              <a:rPr lang="en-US" sz="800" b="0" smtClean="0">
                <a:solidFill>
                  <a:srgbClr val="FFFFFF"/>
                </a:solidFill>
                <a:latin typeface="Arial"/>
                <a:sym typeface="Arial"/>
              </a:rPr>
              <a:t>Silicon Valley</a:t>
            </a:r>
            <a:endParaRPr lang="en-US" sz="800" b="0">
              <a:solidFill>
                <a:srgbClr val="FFFFFF"/>
              </a:solidFill>
              <a:latin typeface="Arial"/>
              <a:sym typeface="Arial"/>
            </a:endParaRPr>
          </a:p>
        </p:txBody>
      </p:sp>
      <p:sp>
        <p:nvSpPr>
          <p:cNvPr id="31753" name="OfficeList5"/>
          <p:cNvSpPr txBox="1">
            <a:spLocks noChangeArrowheads="1"/>
          </p:cNvSpPr>
          <p:nvPr/>
        </p:nvSpPr>
        <p:spPr bwMode="auto">
          <a:xfrm>
            <a:off x="5184000" y="3937000"/>
            <a:ext cx="1116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
          <a:lstStyle/>
          <a:p>
            <a:r>
              <a:rPr lang="en-US" sz="800" b="0" smtClean="0">
                <a:solidFill>
                  <a:srgbClr val="FFFFFF"/>
                </a:solidFill>
                <a:latin typeface="Arial"/>
                <a:sym typeface="Arial"/>
              </a:rPr>
              <a:t>Singapur</a:t>
            </a:r>
          </a:p>
          <a:p>
            <a:r>
              <a:rPr lang="en-US" sz="800" b="0" smtClean="0">
                <a:solidFill>
                  <a:srgbClr val="FFFFFF"/>
                </a:solidFill>
                <a:latin typeface="Arial"/>
                <a:sym typeface="Arial"/>
              </a:rPr>
              <a:t>Tokio</a:t>
            </a:r>
          </a:p>
          <a:p>
            <a:r>
              <a:rPr lang="en-US" sz="800" b="0" smtClean="0">
                <a:solidFill>
                  <a:srgbClr val="FFFFFF"/>
                </a:solidFill>
                <a:latin typeface="Arial"/>
                <a:sym typeface="Arial"/>
              </a:rPr>
              <a:t>Ulaanbaatar</a:t>
            </a:r>
          </a:p>
          <a:p>
            <a:r>
              <a:rPr lang="en-US" sz="800" b="0" smtClean="0">
                <a:solidFill>
                  <a:srgbClr val="FFFFFF"/>
                </a:solidFill>
                <a:latin typeface="Arial"/>
                <a:sym typeface="Arial"/>
              </a:rPr>
              <a:t>Warschau</a:t>
            </a:r>
          </a:p>
          <a:p>
            <a:r>
              <a:rPr lang="en-US" sz="800" b="0" smtClean="0">
                <a:solidFill>
                  <a:srgbClr val="FFFFFF"/>
                </a:solidFill>
                <a:latin typeface="Arial"/>
                <a:sym typeface="Arial"/>
              </a:rPr>
              <a:t>Washington DC</a:t>
            </a:r>
          </a:p>
          <a:p>
            <a:r>
              <a:rPr lang="en-US" sz="800" b="0" smtClean="0">
                <a:solidFill>
                  <a:srgbClr val="FFFFFF"/>
                </a:solidFill>
                <a:latin typeface="Arial"/>
                <a:sym typeface="Arial"/>
              </a:rPr>
              <a:t>Zagreb*</a:t>
            </a:r>
            <a:endParaRPr lang="en-US" sz="800" b="0" dirty="0">
              <a:solidFill>
                <a:srgbClr val="FFFFFF"/>
              </a:solidFill>
              <a:latin typeface="Arial"/>
              <a:sym typeface="Arial"/>
            </a:endParaRPr>
          </a:p>
        </p:txBody>
      </p:sp>
      <p:sp>
        <p:nvSpPr>
          <p:cNvPr id="31754" name="Disclaimer"/>
          <p:cNvSpPr txBox="1">
            <a:spLocks noChangeArrowheads="1"/>
          </p:cNvSpPr>
          <p:nvPr/>
        </p:nvSpPr>
        <p:spPr bwMode="auto">
          <a:xfrm>
            <a:off x="233363" y="5715000"/>
            <a:ext cx="8255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lstStyle/>
          <a:p>
            <a:pPr>
              <a:spcAft>
                <a:spcPts val="0"/>
              </a:spcAft>
            </a:pPr>
            <a:r>
              <a:rPr lang="de-DE" sz="600" b="0" dirty="0" smtClean="0">
                <a:solidFill>
                  <a:srgbClr val="FFFFFF"/>
                </a:solidFill>
                <a:latin typeface="Arial"/>
                <a:sym typeface="Arial"/>
              </a:rPr>
              <a:t>"Hogan Lovells" oder die "Sozietät" ist eine internationale Anwaltssozietät, zu der Hogan Lovells International LLP und Hogan Lovells US LLP und ihnen nahestehende Gesellschaften gehören.</a:t>
            </a:r>
          </a:p>
          <a:p>
            <a:pPr>
              <a:spcAft>
                <a:spcPts val="0"/>
              </a:spcAft>
            </a:pPr>
            <a:endParaRPr lang="de-DE" sz="600" b="0" dirty="0" smtClean="0">
              <a:solidFill>
                <a:srgbClr val="FFFFFF"/>
              </a:solidFill>
              <a:latin typeface="Arial"/>
              <a:sym typeface="Arial"/>
            </a:endParaRPr>
          </a:p>
          <a:p>
            <a:pPr>
              <a:spcAft>
                <a:spcPts val="0"/>
              </a:spcAft>
            </a:pPr>
            <a:r>
              <a:rPr lang="de-DE" sz="600" b="0" dirty="0" smtClean="0">
                <a:solidFill>
                  <a:srgbClr val="FFFFFF"/>
                </a:solidFill>
                <a:latin typeface="Arial"/>
                <a:sym typeface="Arial"/>
              </a:rPr>
              <a:t>Die Bezeichnung "Partner" beschreibt einen Partner oder ein Mitglied von Hogan Lovells International LLP, Hogan Lovells US LLP oder einer der ihnen nahestehenden Gesellschaften oder einen Mitarbeiter oder Berater mit entsprechender Stellung. Einzelne Personen, die als Partner bezeichnet werden, aber nicht Mitglieder von Hogan Lovells International LLP sind, verfügen nicht über eine Qualifikation, die der von Mitgliedern entspricht.</a:t>
            </a:r>
          </a:p>
          <a:p>
            <a:pPr>
              <a:spcAft>
                <a:spcPts val="0"/>
              </a:spcAft>
            </a:pPr>
            <a:endParaRPr lang="de-DE" sz="600" b="0" dirty="0" smtClean="0">
              <a:solidFill>
                <a:srgbClr val="FFFFFF"/>
              </a:solidFill>
              <a:latin typeface="Arial"/>
              <a:sym typeface="Arial"/>
            </a:endParaRPr>
          </a:p>
          <a:p>
            <a:pPr>
              <a:spcAft>
                <a:spcPts val="0"/>
              </a:spcAft>
            </a:pPr>
            <a:r>
              <a:rPr lang="de-DE" sz="600" b="0" dirty="0" smtClean="0">
                <a:solidFill>
                  <a:srgbClr val="FFFFFF"/>
                </a:solidFill>
                <a:latin typeface="Arial"/>
                <a:sym typeface="Arial"/>
              </a:rPr>
              <a:t>Weitere Informationen über Hogan Lovells, die Partner und deren Qualifikationen, finden Sie unter www.hoganlovells.com.</a:t>
            </a:r>
          </a:p>
          <a:p>
            <a:pPr>
              <a:spcAft>
                <a:spcPts val="0"/>
              </a:spcAft>
            </a:pPr>
            <a:endParaRPr lang="de-DE" sz="600" b="0" dirty="0" smtClean="0">
              <a:solidFill>
                <a:srgbClr val="FFFFFF"/>
              </a:solidFill>
              <a:latin typeface="Arial"/>
              <a:sym typeface="Arial"/>
            </a:endParaRPr>
          </a:p>
          <a:p>
            <a:pPr>
              <a:spcAft>
                <a:spcPts val="0"/>
              </a:spcAft>
            </a:pPr>
            <a:r>
              <a:rPr lang="de-DE" sz="600" b="0" dirty="0" smtClean="0">
                <a:solidFill>
                  <a:srgbClr val="FFFFFF"/>
                </a:solidFill>
                <a:latin typeface="Arial"/>
                <a:sym typeface="Arial"/>
              </a:rPr>
              <a:t>Sofern Fallstudien dargestellt sind, garantieren die dort erzielten Ergebnisse nicht einen ähnlichen Ausgang für andere Mandanten. Anwaltswerbung.</a:t>
            </a:r>
          </a:p>
          <a:p>
            <a:pPr>
              <a:spcAft>
                <a:spcPts val="0"/>
              </a:spcAft>
            </a:pPr>
            <a:endParaRPr lang="de-DE" sz="600" b="0" dirty="0" smtClean="0">
              <a:solidFill>
                <a:srgbClr val="FFFFFF"/>
              </a:solidFill>
              <a:latin typeface="Arial"/>
              <a:sym typeface="Arial"/>
            </a:endParaRPr>
          </a:p>
          <a:p>
            <a:pPr>
              <a:spcAft>
                <a:spcPts val="0"/>
              </a:spcAft>
            </a:pPr>
            <a:r>
              <a:rPr lang="de-DE" sz="600" b="0" dirty="0" smtClean="0">
                <a:solidFill>
                  <a:srgbClr val="FFFFFF"/>
                </a:solidFill>
                <a:latin typeface="Arial"/>
                <a:sym typeface="Arial"/>
              </a:rPr>
              <a:t>© Hogan Lovells  2014. Alle Rechte vorbehalten.</a:t>
            </a:r>
          </a:p>
          <a:p>
            <a:pPr>
              <a:spcAft>
                <a:spcPts val="0"/>
              </a:spcAft>
            </a:pPr>
            <a:endParaRPr lang="de-DE" sz="600" b="0" dirty="0" smtClean="0">
              <a:solidFill>
                <a:srgbClr val="FFFFFF"/>
              </a:solidFill>
              <a:latin typeface="Arial"/>
              <a:sym typeface="Arial"/>
            </a:endParaRPr>
          </a:p>
          <a:p>
            <a:pPr>
              <a:spcAft>
                <a:spcPts val="0"/>
              </a:spcAft>
            </a:pPr>
            <a:r>
              <a:rPr lang="de-DE" sz="600" b="0" dirty="0" smtClean="0">
                <a:solidFill>
                  <a:srgbClr val="FFFFFF"/>
                </a:solidFill>
                <a:latin typeface="Arial"/>
                <a:sym typeface="Arial"/>
              </a:rPr>
              <a:t>*Kooperationsbüros</a:t>
            </a:r>
            <a:endParaRPr lang="de-DE" sz="600" b="0" dirty="0">
              <a:solidFill>
                <a:srgbClr val="FFFFFF"/>
              </a:solidFill>
              <a:latin typeface="Arial"/>
              <a:sym typeface="Arial"/>
            </a:endParaRPr>
          </a:p>
        </p:txBody>
      </p:sp>
    </p:spTree>
    <p:extLst>
      <p:ext uri="{BB962C8B-B14F-4D97-AF65-F5344CB8AC3E}">
        <p14:creationId xmlns:p14="http://schemas.microsoft.com/office/powerpoint/2010/main" val="390753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00F539-779A-4056-A6CE-C2D4C907B6BB}" type="slidenum">
              <a:rPr lang="en-GB" smtClean="0"/>
              <a:pPr/>
              <a:t>3</a:t>
            </a:fld>
            <a:endParaRPr lang="en-GB" dirty="0"/>
          </a:p>
        </p:txBody>
      </p:sp>
      <p:sp>
        <p:nvSpPr>
          <p:cNvPr id="3" name="Text Placeholder 2"/>
          <p:cNvSpPr>
            <a:spLocks noGrp="1"/>
          </p:cNvSpPr>
          <p:nvPr>
            <p:ph type="body" sz="quarter" idx="11"/>
          </p:nvPr>
        </p:nvSpPr>
        <p:spPr>
          <a:xfrm>
            <a:off x="144536" y="2852936"/>
            <a:ext cx="9633000" cy="1047600"/>
          </a:xfrm>
        </p:spPr>
        <p:txBody>
          <a:bodyPr>
            <a:normAutofit/>
          </a:bodyPr>
          <a:lstStyle/>
          <a:p>
            <a:r>
              <a:rPr lang="de-DE" sz="3000" dirty="0">
                <a:latin typeface="+mj-lt"/>
                <a:ea typeface="Geneva"/>
                <a:cs typeface="Geneva"/>
              </a:rPr>
              <a:t>1</a:t>
            </a:r>
            <a:r>
              <a:rPr lang="de-DE" sz="3000" dirty="0" smtClean="0">
                <a:latin typeface="+mj-lt"/>
                <a:ea typeface="Geneva"/>
                <a:cs typeface="Geneva"/>
              </a:rPr>
              <a:t>.</a:t>
            </a:r>
            <a:r>
              <a:rPr lang="de-DE" sz="3200" dirty="0" smtClean="0"/>
              <a:t> Bezahlverfahren </a:t>
            </a:r>
            <a:r>
              <a:rPr lang="de-DE" sz="3200" dirty="0"/>
              <a:t>im Internet</a:t>
            </a:r>
            <a:endParaRPr lang="en-US" sz="3200" dirty="0"/>
          </a:p>
          <a:p>
            <a:endParaRPr lang="en-US" sz="3000" dirty="0">
              <a:latin typeface="+mj-lt"/>
              <a:ea typeface="Geneva"/>
              <a:cs typeface="Geneva"/>
            </a:endParaRPr>
          </a:p>
        </p:txBody>
      </p:sp>
    </p:spTree>
    <p:extLst>
      <p:ext uri="{BB962C8B-B14F-4D97-AF65-F5344CB8AC3E}">
        <p14:creationId xmlns:p14="http://schemas.microsoft.com/office/powerpoint/2010/main" val="467623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66278" y="527654"/>
            <a:ext cx="9428550" cy="439909"/>
          </a:xfrm>
        </p:spPr>
        <p:txBody>
          <a:bodyPr/>
          <a:lstStyle/>
          <a:p>
            <a:r>
              <a:rPr lang="de-DE" sz="2400" dirty="0" smtClean="0"/>
              <a:t>Schaubild</a:t>
            </a:r>
            <a:endParaRPr lang="de-DE" sz="2200"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4</a:t>
            </a:fld>
            <a:endParaRPr lang="en-GB">
              <a:solidFill>
                <a:srgbClr val="000000"/>
              </a:solidFill>
            </a:endParaRPr>
          </a:p>
        </p:txBody>
      </p:sp>
      <p:sp>
        <p:nvSpPr>
          <p:cNvPr id="2" name="Rectangle 1"/>
          <p:cNvSpPr/>
          <p:nvPr/>
        </p:nvSpPr>
        <p:spPr>
          <a:xfrm>
            <a:off x="3508742" y="1886399"/>
            <a:ext cx="2264735" cy="1073889"/>
          </a:xfrm>
          <a:prstGeom prst="rect">
            <a:avLst/>
          </a:prstGeom>
          <a:ln>
            <a:solidFill>
              <a:srgbClr val="55753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b="0" dirty="0" smtClean="0"/>
              <a:t>Internet Plattform</a:t>
            </a:r>
            <a:endParaRPr lang="en-US" sz="2000" b="0" dirty="0"/>
          </a:p>
        </p:txBody>
      </p:sp>
      <p:sp>
        <p:nvSpPr>
          <p:cNvPr id="7" name="Rectangle 6"/>
          <p:cNvSpPr/>
          <p:nvPr/>
        </p:nvSpPr>
        <p:spPr>
          <a:xfrm>
            <a:off x="1206898" y="4008162"/>
            <a:ext cx="2264735" cy="1073889"/>
          </a:xfrm>
          <a:prstGeom prst="rect">
            <a:avLst/>
          </a:prstGeom>
          <a:ln>
            <a:solidFill>
              <a:srgbClr val="55753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b="0" dirty="0" smtClean="0"/>
              <a:t>Verkäufer</a:t>
            </a:r>
            <a:endParaRPr lang="en-US" sz="2000" b="0" dirty="0"/>
          </a:p>
        </p:txBody>
      </p:sp>
      <p:sp>
        <p:nvSpPr>
          <p:cNvPr id="8" name="Rectangle 7"/>
          <p:cNvSpPr/>
          <p:nvPr/>
        </p:nvSpPr>
        <p:spPr>
          <a:xfrm>
            <a:off x="5736368" y="4013168"/>
            <a:ext cx="2264735" cy="1073889"/>
          </a:xfrm>
          <a:prstGeom prst="rect">
            <a:avLst/>
          </a:prstGeom>
          <a:ln>
            <a:solidFill>
              <a:srgbClr val="55753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b="0" dirty="0" smtClean="0"/>
              <a:t>Käufer</a:t>
            </a:r>
            <a:endParaRPr lang="en-US" sz="2000" b="0" dirty="0"/>
          </a:p>
        </p:txBody>
      </p:sp>
      <p:cxnSp>
        <p:nvCxnSpPr>
          <p:cNvPr id="6" name="Straight Arrow Connector 5"/>
          <p:cNvCxnSpPr/>
          <p:nvPr/>
        </p:nvCxnSpPr>
        <p:spPr>
          <a:xfrm flipH="1">
            <a:off x="2264735" y="2423381"/>
            <a:ext cx="1206898" cy="154725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29316" y="2463242"/>
            <a:ext cx="1222744" cy="14548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0142" y="2919753"/>
            <a:ext cx="2945219" cy="646331"/>
          </a:xfrm>
          <a:prstGeom prst="rect">
            <a:avLst/>
          </a:prstGeom>
          <a:noFill/>
        </p:spPr>
        <p:txBody>
          <a:bodyPr wrap="square" rtlCol="0">
            <a:spAutoFit/>
          </a:bodyPr>
          <a:lstStyle/>
          <a:p>
            <a:pPr algn="ctr"/>
            <a:r>
              <a:rPr lang="de-DE" sz="1200" b="0" dirty="0" smtClean="0"/>
              <a:t>Anmeldung, </a:t>
            </a:r>
          </a:p>
          <a:p>
            <a:pPr algn="ctr"/>
            <a:r>
              <a:rPr lang="de-DE" sz="1200" b="0" dirty="0" smtClean="0"/>
              <a:t>Bezahlung der </a:t>
            </a:r>
          </a:p>
          <a:p>
            <a:pPr algn="ctr"/>
            <a:r>
              <a:rPr lang="de-DE" sz="1200" b="0" dirty="0" smtClean="0"/>
              <a:t>Plattform</a:t>
            </a:r>
            <a:endParaRPr lang="en-US" sz="1200" b="0" dirty="0"/>
          </a:p>
        </p:txBody>
      </p:sp>
      <p:sp>
        <p:nvSpPr>
          <p:cNvPr id="14" name="TextBox 13"/>
          <p:cNvSpPr txBox="1"/>
          <p:nvPr/>
        </p:nvSpPr>
        <p:spPr>
          <a:xfrm>
            <a:off x="6435479" y="2933238"/>
            <a:ext cx="1302489" cy="276999"/>
          </a:xfrm>
          <a:prstGeom prst="rect">
            <a:avLst/>
          </a:prstGeom>
          <a:noFill/>
        </p:spPr>
        <p:txBody>
          <a:bodyPr wrap="square" rtlCol="0">
            <a:spAutoFit/>
          </a:bodyPr>
          <a:lstStyle/>
          <a:p>
            <a:r>
              <a:rPr lang="de-DE" sz="1200" b="0" dirty="0" smtClean="0"/>
              <a:t>Anmeldung</a:t>
            </a:r>
          </a:p>
        </p:txBody>
      </p:sp>
      <p:cxnSp>
        <p:nvCxnSpPr>
          <p:cNvPr id="13" name="Straight Arrow Connector 12"/>
          <p:cNvCxnSpPr>
            <a:stCxn id="7" idx="3"/>
            <a:endCxn id="8" idx="1"/>
          </p:cNvCxnSpPr>
          <p:nvPr/>
        </p:nvCxnSpPr>
        <p:spPr>
          <a:xfrm>
            <a:off x="3471633" y="4545107"/>
            <a:ext cx="2264735" cy="500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82911" y="4502028"/>
            <a:ext cx="1967025" cy="276999"/>
          </a:xfrm>
          <a:prstGeom prst="rect">
            <a:avLst/>
          </a:prstGeom>
          <a:noFill/>
        </p:spPr>
        <p:txBody>
          <a:bodyPr wrap="square" rtlCol="0">
            <a:spAutoFit/>
          </a:bodyPr>
          <a:lstStyle/>
          <a:p>
            <a:r>
              <a:rPr lang="de-DE" sz="1200" b="0" dirty="0" smtClean="0"/>
              <a:t>Kaufvertrag</a:t>
            </a:r>
            <a:endParaRPr lang="en-US" sz="1200" b="0" dirty="0"/>
          </a:p>
        </p:txBody>
      </p:sp>
      <p:cxnSp>
        <p:nvCxnSpPr>
          <p:cNvPr id="16" name="Straight Arrow Connector 15"/>
          <p:cNvCxnSpPr/>
          <p:nvPr/>
        </p:nvCxnSpPr>
        <p:spPr>
          <a:xfrm>
            <a:off x="4641111" y="2960288"/>
            <a:ext cx="10631" cy="154174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6659" y="3225177"/>
            <a:ext cx="2945219" cy="646331"/>
          </a:xfrm>
          <a:prstGeom prst="rect">
            <a:avLst/>
          </a:prstGeom>
          <a:noFill/>
        </p:spPr>
        <p:txBody>
          <a:bodyPr wrap="square" rtlCol="0">
            <a:spAutoFit/>
          </a:bodyPr>
          <a:lstStyle/>
          <a:p>
            <a:r>
              <a:rPr lang="de-DE" sz="1200" b="0" dirty="0" smtClean="0"/>
              <a:t>Stellt Kontakt her, </a:t>
            </a:r>
          </a:p>
          <a:p>
            <a:r>
              <a:rPr lang="de-DE" sz="1200" b="0" dirty="0" smtClean="0"/>
              <a:t>ohne Vertrags-</a:t>
            </a:r>
          </a:p>
          <a:p>
            <a:r>
              <a:rPr lang="de-DE" sz="1200" b="0" dirty="0" smtClean="0"/>
              <a:t>partei zu werden</a:t>
            </a:r>
            <a:endParaRPr lang="en-US" sz="1200" b="0" dirty="0"/>
          </a:p>
        </p:txBody>
      </p:sp>
      <p:cxnSp>
        <p:nvCxnSpPr>
          <p:cNvPr id="19" name="Straight Connector 18"/>
          <p:cNvCxnSpPr/>
          <p:nvPr/>
        </p:nvCxnSpPr>
        <p:spPr>
          <a:xfrm>
            <a:off x="6874053" y="5082363"/>
            <a:ext cx="0" cy="41112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49793" y="5082051"/>
            <a:ext cx="0" cy="39668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39266" y="5486400"/>
            <a:ext cx="453478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19023" y="5572193"/>
            <a:ext cx="2945219" cy="461665"/>
          </a:xfrm>
          <a:prstGeom prst="rect">
            <a:avLst/>
          </a:prstGeom>
          <a:noFill/>
        </p:spPr>
        <p:txBody>
          <a:bodyPr wrap="square" rtlCol="0">
            <a:spAutoFit/>
          </a:bodyPr>
          <a:lstStyle/>
          <a:p>
            <a:pPr algn="ctr"/>
            <a:r>
              <a:rPr lang="de-DE" sz="1200" b="0" dirty="0" smtClean="0"/>
              <a:t>Möglichkeit 1:</a:t>
            </a:r>
          </a:p>
          <a:p>
            <a:pPr algn="ctr"/>
            <a:r>
              <a:rPr lang="de-DE" sz="1200" b="0" dirty="0"/>
              <a:t>d</a:t>
            </a:r>
            <a:r>
              <a:rPr lang="de-DE" sz="1200" b="0" dirty="0" smtClean="0"/>
              <a:t>irekte Bezahlung </a:t>
            </a:r>
          </a:p>
        </p:txBody>
      </p:sp>
      <p:sp>
        <p:nvSpPr>
          <p:cNvPr id="29" name="Arc 28"/>
          <p:cNvSpPr/>
          <p:nvPr/>
        </p:nvSpPr>
        <p:spPr>
          <a:xfrm rot="18431483">
            <a:off x="5496967" y="510441"/>
            <a:ext cx="2596153" cy="4572177"/>
          </a:xfrm>
          <a:prstGeom prst="arc">
            <a:avLst>
              <a:gd name="adj1" fmla="val 15585014"/>
              <a:gd name="adj2" fmla="val 6420297"/>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456" name="Straight Arrow Connector 19455"/>
          <p:cNvCxnSpPr/>
          <p:nvPr/>
        </p:nvCxnSpPr>
        <p:spPr>
          <a:xfrm>
            <a:off x="4820787" y="1752192"/>
            <a:ext cx="0" cy="15087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3492018">
            <a:off x="1463729" y="612510"/>
            <a:ext cx="2596153" cy="4695558"/>
          </a:xfrm>
          <a:prstGeom prst="arc">
            <a:avLst>
              <a:gd name="adj1" fmla="val 16125971"/>
              <a:gd name="adj2" fmla="val 6200644"/>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462" name="Straight Arrow Connector 19461"/>
          <p:cNvCxnSpPr/>
          <p:nvPr/>
        </p:nvCxnSpPr>
        <p:spPr>
          <a:xfrm>
            <a:off x="4651742" y="1782919"/>
            <a:ext cx="0" cy="11193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8832" y="626065"/>
            <a:ext cx="2945219" cy="461665"/>
          </a:xfrm>
          <a:prstGeom prst="rect">
            <a:avLst/>
          </a:prstGeom>
          <a:noFill/>
        </p:spPr>
        <p:txBody>
          <a:bodyPr wrap="square" rtlCol="0">
            <a:spAutoFit/>
          </a:bodyPr>
          <a:lstStyle/>
          <a:p>
            <a:pPr algn="ctr"/>
            <a:r>
              <a:rPr lang="de-DE" sz="1200" b="0" dirty="0" smtClean="0"/>
              <a:t>Möglichkeit 2:</a:t>
            </a:r>
          </a:p>
          <a:p>
            <a:pPr algn="ctr"/>
            <a:r>
              <a:rPr lang="de-DE" sz="1200" b="0" dirty="0" smtClean="0"/>
              <a:t>Bezahlung über Internet Plattform</a:t>
            </a:r>
            <a:endParaRPr lang="en-US" sz="1200" b="0" dirty="0"/>
          </a:p>
        </p:txBody>
      </p:sp>
    </p:spTree>
    <p:extLst>
      <p:ext uri="{BB962C8B-B14F-4D97-AF65-F5344CB8AC3E}">
        <p14:creationId xmlns:p14="http://schemas.microsoft.com/office/powerpoint/2010/main" val="1427771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smtClean="0"/>
              <a:t>Zu beachtende Punkte</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5</a:t>
            </a:fld>
            <a:endParaRPr lang="en-GB">
              <a:solidFill>
                <a:srgbClr val="000000"/>
              </a:solidFill>
            </a:endParaRPr>
          </a:p>
        </p:txBody>
      </p:sp>
      <p:sp>
        <p:nvSpPr>
          <p:cNvPr id="5" name="Content Placeholder 6"/>
          <p:cNvSpPr txBox="1">
            <a:spLocks/>
          </p:cNvSpPr>
          <p:nvPr/>
        </p:nvSpPr>
        <p:spPr bwMode="auto">
          <a:xfrm>
            <a:off x="329604" y="1480585"/>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i="0" u="none" strike="noStrike" kern="0" cap="none" spc="0" normalizeH="0" baseline="0" noProof="0" dirty="0" smtClean="0">
                <a:ln>
                  <a:noFill/>
                </a:ln>
                <a:solidFill>
                  <a:srgbClr val="000000"/>
                </a:solidFill>
                <a:effectLst/>
                <a:uLnTx/>
                <a:uFillTx/>
                <a:latin typeface="Arial"/>
              </a:rPr>
              <a:t>Verbraucherschutz, insbesondere</a:t>
            </a:r>
          </a:p>
          <a:p>
            <a:pPr lvl="1">
              <a:buFont typeface="Arial" panose="020B0604020202020204" pitchFamily="34" charset="0"/>
              <a:buChar char="•"/>
              <a:defRPr/>
            </a:pPr>
            <a:r>
              <a:rPr lang="de-DE" sz="2000" b="0" kern="0" dirty="0" smtClean="0">
                <a:solidFill>
                  <a:srgbClr val="000000"/>
                </a:solidFill>
                <a:latin typeface="Arial"/>
              </a:rPr>
              <a:t>Widerrufsrecht</a:t>
            </a:r>
          </a:p>
          <a:p>
            <a:pPr lvl="1">
              <a:buFont typeface="Arial" panose="020B0604020202020204" pitchFamily="34" charset="0"/>
              <a:buChar char="•"/>
              <a:defRPr/>
            </a:pPr>
            <a:r>
              <a:rPr kumimoji="0" lang="de-DE" sz="2000" b="0" i="0" u="none" strike="noStrike" kern="0" cap="none" spc="0" normalizeH="0" baseline="0" noProof="0" dirty="0" smtClean="0">
                <a:ln>
                  <a:noFill/>
                </a:ln>
                <a:solidFill>
                  <a:srgbClr val="000000"/>
                </a:solidFill>
                <a:effectLst/>
                <a:uLnTx/>
                <a:uFillTx/>
                <a:latin typeface="Arial"/>
              </a:rPr>
              <a:t>Rückabwicklung</a:t>
            </a:r>
            <a:r>
              <a:rPr kumimoji="0" lang="de-DE" sz="2000" b="0" i="0" u="none" strike="noStrike" kern="0" cap="none" spc="0" normalizeH="0" noProof="0" dirty="0" smtClean="0">
                <a:ln>
                  <a:noFill/>
                </a:ln>
                <a:solidFill>
                  <a:srgbClr val="000000"/>
                </a:solidFill>
                <a:effectLst/>
                <a:uLnTx/>
                <a:uFillTx/>
                <a:latin typeface="Arial"/>
              </a:rPr>
              <a:t> bei Mängeln</a:t>
            </a: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de-DE" sz="2000" kern="0" baseline="0" dirty="0" smtClean="0">
                <a:solidFill>
                  <a:srgbClr val="000000"/>
                </a:solidFill>
                <a:latin typeface="Arial"/>
              </a:rPr>
              <a:t>Bezahlverfahren</a:t>
            </a:r>
          </a:p>
          <a:p>
            <a:pPr lvl="1">
              <a:buFont typeface="Arial" panose="020B0604020202020204" pitchFamily="34" charset="0"/>
              <a:buChar char="•"/>
              <a:defRPr/>
            </a:pPr>
            <a:r>
              <a:rPr lang="de-DE" sz="2000" b="0" kern="0" dirty="0" smtClean="0">
                <a:solidFill>
                  <a:srgbClr val="000000"/>
                </a:solidFill>
                <a:latin typeface="Arial"/>
              </a:rPr>
              <a:t>Kreditkarte</a:t>
            </a:r>
          </a:p>
          <a:p>
            <a:pPr lvl="1">
              <a:buFont typeface="Arial" panose="020B0604020202020204" pitchFamily="34" charset="0"/>
              <a:buChar char="•"/>
              <a:defRPr/>
            </a:pPr>
            <a:r>
              <a:rPr lang="de-DE" sz="2000" b="0" kern="0" dirty="0" smtClean="0">
                <a:solidFill>
                  <a:srgbClr val="000000"/>
                </a:solidFill>
                <a:latin typeface="Arial"/>
              </a:rPr>
              <a:t>Lastschrift</a:t>
            </a:r>
          </a:p>
          <a:p>
            <a:pPr lvl="1">
              <a:buFont typeface="Arial" panose="020B0604020202020204" pitchFamily="34" charset="0"/>
              <a:buChar char="•"/>
              <a:defRPr/>
            </a:pPr>
            <a:r>
              <a:rPr lang="de-DE" sz="2000" b="0" kern="0" dirty="0" smtClean="0">
                <a:solidFill>
                  <a:srgbClr val="000000"/>
                </a:solidFill>
                <a:latin typeface="Arial"/>
              </a:rPr>
              <a:t>Nachnahme/Rechnung</a:t>
            </a:r>
          </a:p>
          <a:p>
            <a:pPr lvl="1">
              <a:buFont typeface="Arial" panose="020B0604020202020204" pitchFamily="34" charset="0"/>
              <a:buChar char="•"/>
              <a:defRPr/>
            </a:pPr>
            <a:r>
              <a:rPr lang="de-DE" sz="2000" b="0" kern="0" dirty="0" smtClean="0">
                <a:solidFill>
                  <a:srgbClr val="000000"/>
                </a:solidFill>
                <a:latin typeface="Arial"/>
              </a:rPr>
              <a:t>Überweisung</a:t>
            </a:r>
          </a:p>
          <a:p>
            <a:pPr lvl="1">
              <a:buFont typeface="Arial" panose="020B0604020202020204" pitchFamily="34" charset="0"/>
              <a:buChar char="•"/>
              <a:defRPr/>
            </a:pPr>
            <a:r>
              <a:rPr lang="de-DE" sz="2000" b="0" kern="0" dirty="0" smtClean="0">
                <a:solidFill>
                  <a:srgbClr val="000000"/>
                </a:solidFill>
                <a:latin typeface="Arial"/>
              </a:rPr>
              <a:t>PayPal</a:t>
            </a:r>
          </a:p>
        </p:txBody>
      </p:sp>
    </p:spTree>
    <p:extLst>
      <p:ext uri="{BB962C8B-B14F-4D97-AF65-F5344CB8AC3E}">
        <p14:creationId xmlns:p14="http://schemas.microsoft.com/office/powerpoint/2010/main" val="382672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00F539-779A-4056-A6CE-C2D4C907B6BB}" type="slidenum">
              <a:rPr lang="en-GB" smtClean="0"/>
              <a:pPr/>
              <a:t>6</a:t>
            </a:fld>
            <a:endParaRPr lang="en-GB" dirty="0"/>
          </a:p>
        </p:txBody>
      </p:sp>
      <p:sp>
        <p:nvSpPr>
          <p:cNvPr id="3" name="Text Placeholder 2"/>
          <p:cNvSpPr>
            <a:spLocks noGrp="1"/>
          </p:cNvSpPr>
          <p:nvPr>
            <p:ph type="body" sz="quarter" idx="11"/>
          </p:nvPr>
        </p:nvSpPr>
        <p:spPr>
          <a:xfrm>
            <a:off x="144536" y="2852936"/>
            <a:ext cx="9633000" cy="1047600"/>
          </a:xfrm>
        </p:spPr>
        <p:txBody>
          <a:bodyPr>
            <a:normAutofit/>
          </a:bodyPr>
          <a:lstStyle/>
          <a:p>
            <a:r>
              <a:rPr lang="de-DE" sz="3000" dirty="0">
                <a:latin typeface="+mj-lt"/>
                <a:ea typeface="Geneva"/>
                <a:cs typeface="Geneva"/>
              </a:rPr>
              <a:t>2</a:t>
            </a:r>
            <a:r>
              <a:rPr lang="de-DE" sz="3000" dirty="0" smtClean="0">
                <a:latin typeface="+mj-lt"/>
                <a:ea typeface="Geneva"/>
                <a:cs typeface="Geneva"/>
              </a:rPr>
              <a:t>.</a:t>
            </a:r>
            <a:r>
              <a:rPr lang="de-DE" sz="3200" dirty="0" smtClean="0"/>
              <a:t> Erlaubnisanforderung</a:t>
            </a:r>
            <a:endParaRPr lang="en-US" sz="3200" dirty="0"/>
          </a:p>
          <a:p>
            <a:endParaRPr lang="en-US" sz="3000" dirty="0">
              <a:latin typeface="+mj-lt"/>
              <a:ea typeface="Geneva"/>
              <a:cs typeface="Geneva"/>
            </a:endParaRPr>
          </a:p>
        </p:txBody>
      </p:sp>
    </p:spTree>
    <p:extLst>
      <p:ext uri="{BB962C8B-B14F-4D97-AF65-F5344CB8AC3E}">
        <p14:creationId xmlns:p14="http://schemas.microsoft.com/office/powerpoint/2010/main" val="337665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7</a:t>
            </a:fld>
            <a:endParaRPr lang="en-GB">
              <a:solidFill>
                <a:srgbClr val="000000"/>
              </a:solidFill>
            </a:endParaRPr>
          </a:p>
        </p:txBody>
      </p:sp>
      <p:pic>
        <p:nvPicPr>
          <p:cNvPr id="7" name="Picture 2" descr="I:\Präsentationen\Bilder\20140529_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84" y="508879"/>
            <a:ext cx="6248809" cy="531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5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smtClean="0"/>
              <a:t>Länderliste (1/3)</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8</a:t>
            </a:fld>
            <a:endParaRPr lang="en-GB">
              <a:solidFill>
                <a:srgbClr val="000000"/>
              </a:solidFill>
            </a:endParaRPr>
          </a:p>
        </p:txBody>
      </p:sp>
      <p:sp>
        <p:nvSpPr>
          <p:cNvPr id="8" name="Content Placeholder 6"/>
          <p:cNvSpPr txBox="1">
            <a:spLocks/>
          </p:cNvSpPr>
          <p:nvPr/>
        </p:nvSpPr>
        <p:spPr bwMode="auto">
          <a:xfrm>
            <a:off x="165100" y="1449388"/>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Mitgliedsstaaten der Europäischen Union neben Deutschland</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1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Vertragsstaaten des Europäischen Wirtschaftsraums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786438"/>
            <a:ext cx="6038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919288"/>
            <a:ext cx="81057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752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z="2400" dirty="0"/>
              <a:t>Grenzüberschreitende Dienstleistungen (</a:t>
            </a:r>
            <a:r>
              <a:rPr lang="de-DE" sz="2400" dirty="0" smtClean="0"/>
              <a:t>2/3)</a:t>
            </a:r>
            <a:endParaRPr lang="de-DE" sz="2200" dirty="0"/>
          </a:p>
        </p:txBody>
      </p:sp>
      <p:sp>
        <p:nvSpPr>
          <p:cNvPr id="19459" name="Rectangle 3"/>
          <p:cNvSpPr>
            <a:spLocks noGrp="1" noChangeArrowheads="1"/>
          </p:cNvSpPr>
          <p:nvPr>
            <p:ph idx="1"/>
          </p:nvPr>
        </p:nvSpPr>
        <p:spPr/>
        <p:txBody>
          <a:bodyPr/>
          <a:lstStyle/>
          <a:p>
            <a:pPr marL="719137" lvl="2" indent="0">
              <a:buClr>
                <a:srgbClr val="005A8C"/>
              </a:buClr>
              <a:buNone/>
            </a:pPr>
            <a:endParaRPr lang="en-US" sz="16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3C3CE14-193D-442A-B67C-887A6D4A8036}" type="slidenum">
              <a:rPr lang="en-GB">
                <a:solidFill>
                  <a:srgbClr val="000000"/>
                </a:solidFill>
              </a:rPr>
              <a:pPr/>
              <a:t>9</a:t>
            </a:fld>
            <a:endParaRPr lang="en-GB">
              <a:solidFill>
                <a:srgbClr val="000000"/>
              </a:solidFill>
            </a:endParaRPr>
          </a:p>
        </p:txBody>
      </p:sp>
      <p:sp>
        <p:nvSpPr>
          <p:cNvPr id="10" name="Content Placeholder 6"/>
          <p:cNvSpPr txBox="1">
            <a:spLocks/>
          </p:cNvSpPr>
          <p:nvPr/>
        </p:nvSpPr>
        <p:spPr bwMode="auto">
          <a:xfrm>
            <a:off x="365125" y="1308001"/>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3 Exemplare der Anzeige für jeden Staat gemäß § 25 Abs. 2 ZAG</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2 x an die Bundesanstalt für Finanzdienstleistungsaufsicht</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1 x an die zuständige Hauptverwaltung der Deutschen Bundesbank</a:t>
            </a:r>
          </a:p>
          <a:p>
            <a:pPr marL="717550" marR="0" lvl="1" indent="-357188"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1600" b="0" i="0" u="none" strike="noStrike" kern="0" cap="none" spc="0" normalizeH="0" baseline="0" noProof="0" dirty="0" smtClean="0">
                <a:ln>
                  <a:noFill/>
                </a:ln>
                <a:solidFill>
                  <a:srgbClr val="000000"/>
                </a:solidFill>
                <a:effectLst/>
                <a:uLnTx/>
                <a:uFillTx/>
                <a:latin typeface="Arial"/>
              </a:rPr>
              <a:t>Anzeige in englischer Sprache in der Regel akzeptiert</a:t>
            </a:r>
            <a:endParaRPr kumimoji="0" lang="de-DE" sz="2000" b="0" i="0" u="none" strike="noStrike" kern="0" cap="none" spc="0" normalizeH="0" baseline="0" noProof="0" dirty="0" smtClean="0">
              <a:ln>
                <a:noFill/>
              </a:ln>
              <a:solidFill>
                <a:srgbClr val="000000"/>
              </a:solidFill>
              <a:effectLst/>
              <a:uLnTx/>
              <a:uFillTx/>
              <a:latin typeface="Arial"/>
            </a:endParaRP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Geschäftsplan: Angabe der geplanten Zahlungsdienste</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de-DE" sz="2000" b="0" i="0" u="none" strike="noStrike" kern="0" cap="none" spc="0" normalizeH="0" baseline="0" noProof="0" dirty="0" smtClean="0">
                <a:ln>
                  <a:noFill/>
                </a:ln>
                <a:solidFill>
                  <a:srgbClr val="000000"/>
                </a:solidFill>
                <a:effectLst/>
                <a:uLnTx/>
                <a:uFillTx/>
                <a:latin typeface="Arial"/>
              </a:rPr>
              <a:t>Anzeige der eingesetzten Agenten (sofern vorhanden)</a:t>
            </a:r>
          </a:p>
          <a:p>
            <a:pPr marL="358775" marR="0" lvl="0" indent="-358775"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de-DE" sz="1600" b="0" i="0" u="none" strike="noStrike" kern="0" cap="none" spc="0" normalizeH="0" baseline="0" noProof="0" dirty="0" smtClean="0">
              <a:ln>
                <a:noFill/>
              </a:ln>
              <a:solidFill>
                <a:srgbClr val="000000"/>
              </a:solidFill>
              <a:effectLst/>
              <a:uLnTx/>
              <a:uFillTx/>
              <a:latin typeface="Arial"/>
            </a:endParaRPr>
          </a:p>
        </p:txBody>
      </p:sp>
      <p:grpSp>
        <p:nvGrpSpPr>
          <p:cNvPr id="11" name="Group 10"/>
          <p:cNvGrpSpPr/>
          <p:nvPr/>
        </p:nvGrpSpPr>
        <p:grpSpPr>
          <a:xfrm>
            <a:off x="539552" y="3554469"/>
            <a:ext cx="8064896" cy="2248024"/>
            <a:chOff x="539552" y="3789040"/>
            <a:chExt cx="8064896" cy="2248024"/>
          </a:xfrm>
        </p:grpSpPr>
        <p:graphicFrame>
          <p:nvGraphicFramePr>
            <p:cNvPr id="12" name="Diagram 11"/>
            <p:cNvGraphicFramePr/>
            <p:nvPr>
              <p:extLst>
                <p:ext uri="{D42A27DB-BD31-4B8C-83A1-F6EECF244321}">
                  <p14:modId xmlns:p14="http://schemas.microsoft.com/office/powerpoint/2010/main" val="2504923091"/>
                </p:ext>
              </p:extLst>
            </p:nvPr>
          </p:nvGraphicFramePr>
          <p:xfrm>
            <a:off x="539552" y="3789040"/>
            <a:ext cx="8064896"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Arrow Connector 12"/>
            <p:cNvCxnSpPr/>
            <p:nvPr/>
          </p:nvCxnSpPr>
          <p:spPr>
            <a:xfrm>
              <a:off x="539552" y="5877272"/>
              <a:ext cx="60486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3808" y="5612355"/>
              <a:ext cx="1440160" cy="338554"/>
            </a:xfrm>
            <a:prstGeom prst="rect">
              <a:avLst/>
            </a:prstGeom>
            <a:noFill/>
          </p:spPr>
          <p:txBody>
            <a:bodyPr wrap="square" rtlCol="0">
              <a:spAutoFit/>
            </a:bodyPr>
            <a:lstStyle/>
            <a:p>
              <a:pPr algn="ctr"/>
              <a:r>
                <a:rPr lang="de-DE" sz="1600" dirty="0" smtClean="0"/>
                <a:t>1. Monat</a:t>
              </a:r>
              <a:endParaRPr lang="en-US" sz="1600" dirty="0"/>
            </a:p>
          </p:txBody>
        </p:sp>
      </p:grpSp>
    </p:spTree>
    <p:extLst>
      <p:ext uri="{BB962C8B-B14F-4D97-AF65-F5344CB8AC3E}">
        <p14:creationId xmlns:p14="http://schemas.microsoft.com/office/powerpoint/2010/main" val="3321880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blank 1">
      <a:dk1>
        <a:srgbClr val="000000"/>
      </a:dk1>
      <a:lt1>
        <a:srgbClr val="FFFFFF"/>
      </a:lt1>
      <a:dk2>
        <a:srgbClr val="F32837"/>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fontScheme name="2_blank">
      <a:majorFont>
        <a:latin typeface=""/>
        <a:ea typeface="Arial Unicode MS"/>
        <a:cs typeface="Arial Unicode MS"/>
      </a:majorFont>
      <a:minorFont>
        <a:latin typeface=""/>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F32837"/>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oganLovells">
  <a:themeElements>
    <a:clrScheme name="Hogan Lovells Credentials">
      <a:dk1>
        <a:srgbClr val="000000"/>
      </a:dk1>
      <a:lt1>
        <a:srgbClr val="FFFFFF"/>
      </a:lt1>
      <a:dk2>
        <a:srgbClr val="1F497D"/>
      </a:dk2>
      <a:lt2>
        <a:srgbClr val="BED600"/>
      </a:lt2>
      <a:accent1>
        <a:srgbClr val="005A8C"/>
      </a:accent1>
      <a:accent2>
        <a:srgbClr val="4B116F"/>
      </a:accent2>
      <a:accent3>
        <a:srgbClr val="567632"/>
      </a:accent3>
      <a:accent4>
        <a:srgbClr val="EF8200"/>
      </a:accent4>
      <a:accent5>
        <a:srgbClr val="00AAD2"/>
      </a:accent5>
      <a:accent6>
        <a:srgbClr val="F32837"/>
      </a:accent6>
      <a:hlink>
        <a:srgbClr val="0000FF"/>
      </a:hlink>
      <a:folHlink>
        <a:srgbClr val="800080"/>
      </a:folHlink>
    </a:clrScheme>
    <a:fontScheme name="HoganLovell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ganLovel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ganLovel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ganLovel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ganLovel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ganLovel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ganLovel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ganLovell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ganLovel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ganLovel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ganLovel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ganLovel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ganLovel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ganLovells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Hogan Lovells Credentials">
      <a:dk1>
        <a:srgbClr val="000000"/>
      </a:dk1>
      <a:lt1>
        <a:srgbClr val="FFFFFF"/>
      </a:lt1>
      <a:dk2>
        <a:srgbClr val="1F497D"/>
      </a:dk2>
      <a:lt2>
        <a:srgbClr val="BED600"/>
      </a:lt2>
      <a:accent1>
        <a:srgbClr val="005A8C"/>
      </a:accent1>
      <a:accent2>
        <a:srgbClr val="4B116F"/>
      </a:accent2>
      <a:accent3>
        <a:srgbClr val="567632"/>
      </a:accent3>
      <a:accent4>
        <a:srgbClr val="EF8200"/>
      </a:accent4>
      <a:accent5>
        <a:srgbClr val="00AAD2"/>
      </a:accent5>
      <a:accent6>
        <a:srgbClr val="F32837"/>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gan Lovel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gan Lovel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gan Lovel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gan Lovel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gan Lovel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gan Lovel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gan Lovell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gan Lovel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gan Lovel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gan Lovel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gan Lovel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gan Lovel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gan Lovells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1003</Words>
  <Application>Microsoft Office PowerPoint</Application>
  <PresentationFormat>A4-Papier (210x297 mm)</PresentationFormat>
  <Paragraphs>282</Paragraphs>
  <Slides>21</Slides>
  <Notes>17</Notes>
  <HiddenSlides>0</HiddenSlides>
  <MMClips>0</MMClips>
  <ScaleCrop>false</ScaleCrop>
  <HeadingPairs>
    <vt:vector size="4" baseType="variant">
      <vt:variant>
        <vt:lpstr>Design</vt:lpstr>
      </vt:variant>
      <vt:variant>
        <vt:i4>3</vt:i4>
      </vt:variant>
      <vt:variant>
        <vt:lpstr>Folientitel</vt:lpstr>
      </vt:variant>
      <vt:variant>
        <vt:i4>21</vt:i4>
      </vt:variant>
    </vt:vector>
  </HeadingPairs>
  <TitlesOfParts>
    <vt:vector size="24" baseType="lpstr">
      <vt:lpstr>2_blank</vt:lpstr>
      <vt:lpstr>HoganLovells</vt:lpstr>
      <vt:lpstr>blank</vt:lpstr>
      <vt:lpstr>Introducing our global banking practice</vt:lpstr>
      <vt:lpstr>Agenda</vt:lpstr>
      <vt:lpstr>PowerPoint-Präsentation</vt:lpstr>
      <vt:lpstr>Schaubild</vt:lpstr>
      <vt:lpstr>Zu beachtende Punkte</vt:lpstr>
      <vt:lpstr>PowerPoint-Präsentation</vt:lpstr>
      <vt:lpstr>PowerPoint-Präsentation</vt:lpstr>
      <vt:lpstr>Länderliste (1/3)</vt:lpstr>
      <vt:lpstr>Grenzüberschreitende Dienstleistungen (2/3)</vt:lpstr>
      <vt:lpstr>Errichtung einer Zweigniederlassung (3/3)</vt:lpstr>
      <vt:lpstr>PowerPoint-Präsentation</vt:lpstr>
      <vt:lpstr>Allgemeines (1/2)</vt:lpstr>
      <vt:lpstr>Auslegung der BaFin (2/2)</vt:lpstr>
      <vt:lpstr>PowerPoint-Präsentation</vt:lpstr>
      <vt:lpstr>Empfehlungen für die Sicherheit von Internetzahlungen (1/6)</vt:lpstr>
      <vt:lpstr>Empfehlungen für die Sicherheit von Internetzahlungen (2/6)</vt:lpstr>
      <vt:lpstr>Empfehlungen für die Sicherheit von Internetzahlungen (3/6)</vt:lpstr>
      <vt:lpstr>Empfehlungen für die Sicherheit von Internetzahlungen (4/6)</vt:lpstr>
      <vt:lpstr>Empfehlungen für die Sicherheit von Internetzahlungen (5/6)</vt:lpstr>
      <vt:lpstr>Empfehlungen für die Sicherheit von Internetzahlungen (6/6)</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
  <cp:lastModifiedBy/>
  <cp:revision>58</cp:revision>
  <cp:lastPrinted>2010-09-30T09:52:51Z</cp:lastPrinted>
  <dcterms:created xsi:type="dcterms:W3CDTF">2010-05-04T07:58:24Z</dcterms:created>
  <dcterms:modified xsi:type="dcterms:W3CDTF">2014-06-03T08:18:33Z</dcterms:modified>
</cp:coreProperties>
</file>