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2" r:id="rId5"/>
    <p:sldId id="263" r:id="rId6"/>
    <p:sldId id="270" r:id="rId7"/>
    <p:sldId id="271" r:id="rId8"/>
    <p:sldId id="260" r:id="rId9"/>
    <p:sldId id="261" r:id="rId10"/>
    <p:sldId id="266" r:id="rId11"/>
    <p:sldId id="267" r:id="rId12"/>
    <p:sldId id="269" r:id="rId13"/>
    <p:sldId id="259" r:id="rId1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howGuides="1">
      <p:cViewPr>
        <p:scale>
          <a:sx n="107" d="100"/>
          <a:sy n="107" d="100"/>
        </p:scale>
        <p:origin x="-9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5AAC9585-AB58-4DB7-B9A3-90E3A71CEF21}" type="datetimeFigureOut">
              <a:rPr lang="de-DE" smtClean="0"/>
              <a:pPr/>
              <a:t>03.06.2014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2629CFC0-1672-4E3E-815B-8A8F484AE3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980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E7C86D2-6B1C-4E90-B588-76744131E317}" type="datetimeFigureOut">
              <a:rPr lang="de-DE" smtClean="0"/>
              <a:pPr/>
              <a:t>03.06.2014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B6147AD7-FC46-4ACD-A35C-5994E77CF87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0373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KAR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rafik 30" descr="BKartA_Office_Farbe_de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1450" y="5073650"/>
            <a:ext cx="2032015" cy="1270009"/>
          </a:xfrm>
          <a:prstGeom prst="rect">
            <a:avLst/>
          </a:prstGeom>
        </p:spPr>
      </p:pic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4" hasCustomPrompt="1"/>
          </p:nvPr>
        </p:nvSpPr>
        <p:spPr>
          <a:xfrm>
            <a:off x="5549900" y="4755634"/>
            <a:ext cx="3333750" cy="369332"/>
          </a:xfrm>
        </p:spPr>
        <p:txBody>
          <a:bodyPr anchor="ctr">
            <a:spAutoFit/>
          </a:bodyPr>
          <a:lstStyle>
            <a:lvl1pPr algn="ctr">
              <a:buNone/>
              <a:defRPr sz="18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46" name="Textplatzhalter 44"/>
          <p:cNvSpPr>
            <a:spLocks noGrp="1"/>
          </p:cNvSpPr>
          <p:nvPr>
            <p:ph type="body" sz="quarter" idx="15" hasCustomPrompt="1"/>
          </p:nvPr>
        </p:nvSpPr>
        <p:spPr>
          <a:xfrm>
            <a:off x="5549900" y="5177909"/>
            <a:ext cx="3333750" cy="369332"/>
          </a:xfrm>
        </p:spPr>
        <p:txBody>
          <a:bodyPr anchor="ctr">
            <a:spAutoFit/>
          </a:bodyPr>
          <a:lstStyle>
            <a:lvl1pPr algn="ctr">
              <a:buNone/>
              <a:defRPr sz="18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Behörde</a:t>
            </a:r>
          </a:p>
        </p:txBody>
      </p:sp>
      <p:sp>
        <p:nvSpPr>
          <p:cNvPr id="47" name="Textplatzhalter 44"/>
          <p:cNvSpPr>
            <a:spLocks noGrp="1"/>
          </p:cNvSpPr>
          <p:nvPr>
            <p:ph type="body" sz="quarter" idx="16" hasCustomPrompt="1"/>
          </p:nvPr>
        </p:nvSpPr>
        <p:spPr>
          <a:xfrm>
            <a:off x="5549900" y="5600184"/>
            <a:ext cx="3333750" cy="369332"/>
          </a:xfrm>
        </p:spPr>
        <p:txBody>
          <a:bodyPr anchor="ctr">
            <a:spAutoFit/>
          </a:bodyPr>
          <a:lstStyle>
            <a:lvl1pPr algn="ctr">
              <a:buNone/>
              <a:defRPr sz="18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Funktion</a:t>
            </a:r>
          </a:p>
        </p:txBody>
      </p:sp>
      <p:sp>
        <p:nvSpPr>
          <p:cNvPr id="49" name="Titel 48"/>
          <p:cNvSpPr>
            <a:spLocks noGrp="1"/>
          </p:cNvSpPr>
          <p:nvPr>
            <p:ph type="title" hasCustomPrompt="1"/>
          </p:nvPr>
        </p:nvSpPr>
        <p:spPr>
          <a:xfrm>
            <a:off x="301752" y="527734"/>
            <a:ext cx="8534400" cy="646331"/>
          </a:xfrm>
        </p:spPr>
        <p:txBody>
          <a:bodyPr anchor="ctr">
            <a:noAutofit/>
          </a:bodyPr>
          <a:lstStyle>
            <a:lvl1pPr>
              <a:defRPr>
                <a:latin typeface="Verdana" pitchFamily="34" charset="0"/>
              </a:defRPr>
            </a:lvl1pPr>
          </a:lstStyle>
          <a:p>
            <a:r>
              <a:rPr lang="de-DE" dirty="0" smtClean="0"/>
              <a:t>Veranstaltung</a:t>
            </a:r>
            <a:endParaRPr lang="de-DE" dirty="0"/>
          </a:p>
        </p:txBody>
      </p:sp>
      <p:sp>
        <p:nvSpPr>
          <p:cNvPr id="51" name="Foliennummernplatzhalter 26"/>
          <p:cNvSpPr>
            <a:spLocks noGrp="1"/>
          </p:cNvSpPr>
          <p:nvPr>
            <p:ph type="sldNum" sz="quarter" idx="4"/>
          </p:nvPr>
        </p:nvSpPr>
        <p:spPr>
          <a:xfrm>
            <a:off x="215900" y="1384300"/>
            <a:ext cx="622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17" hasCustomPrompt="1"/>
          </p:nvPr>
        </p:nvSpPr>
        <p:spPr>
          <a:xfrm>
            <a:off x="2216150" y="2317750"/>
            <a:ext cx="4711700" cy="844550"/>
          </a:xfrm>
        </p:spPr>
        <p:txBody>
          <a:bodyPr anchor="ctr"/>
          <a:lstStyle>
            <a:lvl1pPr algn="ctr">
              <a:buNone/>
              <a:defRPr b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54" name="Textplatzhalter 52"/>
          <p:cNvSpPr>
            <a:spLocks noGrp="1"/>
          </p:cNvSpPr>
          <p:nvPr>
            <p:ph type="body" sz="quarter" idx="18" hasCustomPrompt="1"/>
          </p:nvPr>
        </p:nvSpPr>
        <p:spPr>
          <a:xfrm>
            <a:off x="2216150" y="3162300"/>
            <a:ext cx="4711700" cy="844550"/>
          </a:xfrm>
        </p:spPr>
        <p:txBody>
          <a:bodyPr anchor="ctr">
            <a:normAutofit/>
          </a:bodyPr>
          <a:lstStyle>
            <a:lvl1pPr algn="ctr">
              <a:buNone/>
              <a:defRPr sz="18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Datum</a:t>
            </a:r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ext BKAR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51" name="Foliennummernplatzhalter 26"/>
          <p:cNvSpPr>
            <a:spLocks noGrp="1"/>
          </p:cNvSpPr>
          <p:nvPr>
            <p:ph type="sldNum" sz="quarter" idx="4"/>
          </p:nvPr>
        </p:nvSpPr>
        <p:spPr>
          <a:xfrm>
            <a:off x="215900" y="1384300"/>
            <a:ext cx="622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2"/>
          </p:nvPr>
        </p:nvSpPr>
        <p:spPr>
          <a:xfrm>
            <a:off x="304800" y="1784350"/>
            <a:ext cx="8534400" cy="43116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22" name="Titel 19"/>
          <p:cNvSpPr>
            <a:spLocks noGrp="1"/>
          </p:cNvSpPr>
          <p:nvPr>
            <p:ph type="title"/>
          </p:nvPr>
        </p:nvSpPr>
        <p:spPr>
          <a:xfrm>
            <a:off x="301752" y="317500"/>
            <a:ext cx="8534400" cy="1066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C7C4-3C58-4BBE-A954-834198B380EC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BKA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393950" y="2286084"/>
            <a:ext cx="4178300" cy="507831"/>
          </a:xfrm>
        </p:spPr>
        <p:txBody>
          <a:bodyPr anchor="ctr">
            <a:spAutoFit/>
          </a:bodyPr>
          <a:lstStyle>
            <a:lvl1pPr algn="ctr">
              <a:buNone/>
              <a:defRPr cap="none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38225" y="3206750"/>
            <a:ext cx="7067550" cy="889000"/>
          </a:xfrm>
        </p:spPr>
        <p:txBody>
          <a:bodyPr anchor="ctr">
            <a:noAutofit/>
          </a:bodyPr>
          <a:lstStyle>
            <a:lvl1pPr algn="ctr">
              <a:buNone/>
              <a:defRPr sz="2700" cap="none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8" name="Textplatzhalter 44"/>
          <p:cNvSpPr>
            <a:spLocks noGrp="1"/>
          </p:cNvSpPr>
          <p:nvPr>
            <p:ph type="body" sz="quarter" idx="14" hasCustomPrompt="1"/>
          </p:nvPr>
        </p:nvSpPr>
        <p:spPr>
          <a:xfrm>
            <a:off x="5549900" y="4762500"/>
            <a:ext cx="3333750" cy="369332"/>
          </a:xfrm>
        </p:spPr>
        <p:txBody>
          <a:bodyPr>
            <a:spAutoFit/>
          </a:bodyPr>
          <a:lstStyle>
            <a:lvl1pPr algn="ctr">
              <a:buNone/>
              <a:defRPr sz="1800" cap="none" baseline="0"/>
            </a:lvl1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9" name="Textplatzhalter 44"/>
          <p:cNvSpPr>
            <a:spLocks noGrp="1"/>
          </p:cNvSpPr>
          <p:nvPr>
            <p:ph type="body" sz="quarter" idx="15" hasCustomPrompt="1"/>
          </p:nvPr>
        </p:nvSpPr>
        <p:spPr>
          <a:xfrm>
            <a:off x="5549900" y="5184775"/>
            <a:ext cx="3333750" cy="369332"/>
          </a:xfrm>
        </p:spPr>
        <p:txBody>
          <a:bodyPr>
            <a:spAutoFit/>
          </a:bodyPr>
          <a:lstStyle>
            <a:lvl1pPr algn="ctr">
              <a:buNone/>
              <a:defRPr sz="1800" cap="none" baseline="0"/>
            </a:lvl1pPr>
          </a:lstStyle>
          <a:p>
            <a:pPr lvl="0"/>
            <a:r>
              <a:rPr lang="de-DE" dirty="0" smtClean="0"/>
              <a:t>Behörde</a:t>
            </a:r>
          </a:p>
        </p:txBody>
      </p:sp>
      <p:sp>
        <p:nvSpPr>
          <p:cNvPr id="10" name="Textplatzhalter 44"/>
          <p:cNvSpPr>
            <a:spLocks noGrp="1"/>
          </p:cNvSpPr>
          <p:nvPr>
            <p:ph type="body" sz="quarter" idx="16" hasCustomPrompt="1"/>
          </p:nvPr>
        </p:nvSpPr>
        <p:spPr>
          <a:xfrm>
            <a:off x="5549900" y="5607050"/>
            <a:ext cx="3333750" cy="369332"/>
          </a:xfrm>
        </p:spPr>
        <p:txBody>
          <a:bodyPr>
            <a:spAutoFit/>
          </a:bodyPr>
          <a:lstStyle>
            <a:lvl1pPr algn="ctr">
              <a:buNone/>
              <a:defRPr sz="1800" cap="none" baseline="0"/>
            </a:lvl1pPr>
          </a:lstStyle>
          <a:p>
            <a:pPr lvl="0"/>
            <a:r>
              <a:rPr lang="de-DE" dirty="0" smtClean="0"/>
              <a:t>Funktion</a:t>
            </a:r>
          </a:p>
        </p:txBody>
      </p:sp>
      <p:pic>
        <p:nvPicPr>
          <p:cNvPr id="11" name="Grafik 10" descr="BKartA_Office_Farbe_de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1450" y="5073650"/>
            <a:ext cx="2032015" cy="1270009"/>
          </a:xfrm>
          <a:prstGeom prst="rect">
            <a:avLst/>
          </a:prstGeom>
        </p:spPr>
      </p:pic>
      <p:sp>
        <p:nvSpPr>
          <p:cNvPr id="31" name="Datumsplatzhalter 3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5127C7C4-3C58-4BBE-A954-834198B380EC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33" name="Fußzeilenplatzhalter 3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 dirty="0"/>
          </a:p>
        </p:txBody>
      </p:sp>
      <p:sp>
        <p:nvSpPr>
          <p:cNvPr id="34" name="Titel 48"/>
          <p:cNvSpPr txBox="1">
            <a:spLocks/>
          </p:cNvSpPr>
          <p:nvPr userDrawn="1"/>
        </p:nvSpPr>
        <p:spPr>
          <a:xfrm>
            <a:off x="304800" y="317500"/>
            <a:ext cx="85344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el 48"/>
          <p:cNvSpPr>
            <a:spLocks noGrp="1"/>
          </p:cNvSpPr>
          <p:nvPr>
            <p:ph type="title" hasCustomPrompt="1"/>
          </p:nvPr>
        </p:nvSpPr>
        <p:spPr>
          <a:xfrm>
            <a:off x="301752" y="527734"/>
            <a:ext cx="8534400" cy="646331"/>
          </a:xfrm>
        </p:spPr>
        <p:txBody>
          <a:bodyPr anchor="ctr">
            <a:noAutofit/>
          </a:bodyPr>
          <a:lstStyle>
            <a:lvl1pPr>
              <a:defRPr/>
            </a:lvl1pPr>
          </a:lstStyle>
          <a:p>
            <a:r>
              <a:rPr lang="de-DE" dirty="0" smtClean="0"/>
              <a:t>Veranstaltung</a:t>
            </a:r>
            <a:endParaRPr lang="de-DE" dirty="0"/>
          </a:p>
        </p:txBody>
      </p:sp>
    </p:spTree>
  </p:cSld>
  <p:clrMapOvr>
    <a:masterClrMapping/>
  </p:clrMapOvr>
  <p:transition>
    <p:fade/>
  </p:transition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2 Text BKa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C7C4-3C58-4BBE-A954-834198B380EC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260350" y="450850"/>
            <a:ext cx="8623300" cy="58229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>
            <a:spLocks noChangeArrowheads="1"/>
          </p:cNvSpPr>
          <p:nvPr userDrawn="1"/>
        </p:nvSpPr>
        <p:spPr bwMode="auto">
          <a:xfrm>
            <a:off x="144000" y="6407150"/>
            <a:ext cx="8820000" cy="311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200" baseline="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" name="Rechteck 14"/>
          <p:cNvSpPr/>
          <p:nvPr userDrawn="1"/>
        </p:nvSpPr>
        <p:spPr>
          <a:xfrm>
            <a:off x="144000" y="139700"/>
            <a:ext cx="8820000" cy="1333500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372350" y="6404984"/>
            <a:ext cx="1463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de-DE" sz="12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fld id="{5127C7C4-3C58-4BBE-A954-834198B380EC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231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de-DE" dirty="0" smtClean="0"/>
              <a:t>www.bundeskartellamt.de</a:t>
            </a:r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39446" y="139700"/>
            <a:ext cx="8833104" cy="6578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317500"/>
            <a:ext cx="85344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873250"/>
            <a:ext cx="8534400" cy="3939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21" name="Rechteck 20"/>
          <p:cNvSpPr>
            <a:spLocks noChangeArrowheads="1"/>
          </p:cNvSpPr>
          <p:nvPr userDrawn="1"/>
        </p:nvSpPr>
        <p:spPr bwMode="auto">
          <a:xfrm>
            <a:off x="133200" y="1473200"/>
            <a:ext cx="8838000" cy="177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200" baseline="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" name="Foliennummernplatzhalter 26"/>
          <p:cNvSpPr>
            <a:spLocks noGrp="1"/>
          </p:cNvSpPr>
          <p:nvPr>
            <p:ph type="sldNum" sz="quarter" idx="4"/>
          </p:nvPr>
        </p:nvSpPr>
        <p:spPr>
          <a:xfrm>
            <a:off x="215900" y="1384300"/>
            <a:ext cx="622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2" name="Datumsplatzhalter 13"/>
          <p:cNvSpPr txBox="1">
            <a:spLocks/>
          </p:cNvSpPr>
          <p:nvPr userDrawn="1"/>
        </p:nvSpPr>
        <p:spPr>
          <a:xfrm>
            <a:off x="3840099" y="6407150"/>
            <a:ext cx="1463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de-DE" sz="12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7" r:id="rId3"/>
    <p:sldLayoutId id="2147483663" r:id="rId4"/>
  </p:sldLayoutIdLst>
  <p:transition>
    <p:fade/>
  </p:transition>
  <p:hf hdr="0"/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lnSpc>
          <a:spcPct val="100000"/>
        </a:lnSpc>
        <a:spcBef>
          <a:spcPct val="20000"/>
        </a:spcBef>
        <a:buClr>
          <a:srgbClr val="C00000"/>
        </a:buClr>
        <a:buSzPct val="85000"/>
        <a:buFont typeface="Wingdings" pitchFamily="2" charset="2"/>
        <a:buChar char="§"/>
        <a:defRPr kumimoji="0" sz="2700" kern="1200" cap="none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548640" indent="-274320" algn="l" rtl="0" eaLnBrk="1" latinLnBrk="0" hangingPunct="1">
        <a:lnSpc>
          <a:spcPct val="100000"/>
        </a:lnSpc>
        <a:spcBef>
          <a:spcPct val="20000"/>
        </a:spcBef>
        <a:buClr>
          <a:srgbClr val="C00000"/>
        </a:buClr>
        <a:buSzPct val="70000"/>
        <a:buFont typeface="Wingdings" pitchFamily="2" charset="2"/>
        <a:buChar char="§"/>
        <a:defRPr kumimoji="0"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00000"/>
        </a:lnSpc>
        <a:spcBef>
          <a:spcPct val="20000"/>
        </a:spcBef>
        <a:buClr>
          <a:schemeClr val="bg1">
            <a:lumMod val="50000"/>
          </a:schemeClr>
        </a:buClr>
        <a:buSzPct val="75000"/>
        <a:buFont typeface="Verdana" pitchFamily="34" charset="0"/>
        <a:buChar char="–"/>
        <a:defRPr kumimoji="0"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00000"/>
        </a:lnSpc>
        <a:spcBef>
          <a:spcPct val="20000"/>
        </a:spcBef>
        <a:buClr>
          <a:schemeClr val="tx1">
            <a:lumMod val="65000"/>
            <a:lumOff val="35000"/>
          </a:schemeClr>
        </a:buClr>
        <a:buSzPct val="70000"/>
        <a:buFont typeface="Wingdings" pitchFamily="2" charset="2"/>
        <a:buChar char="§"/>
        <a:defRPr kumimoji="0"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00000"/>
        </a:lnSpc>
        <a:spcBef>
          <a:spcPct val="20000"/>
        </a:spcBef>
        <a:buClr>
          <a:schemeClr val="tx1">
            <a:lumMod val="65000"/>
            <a:lumOff val="35000"/>
          </a:schemeClr>
        </a:buClr>
        <a:buSzPct val="75000"/>
        <a:buFont typeface="Wingdings" pitchFamily="2" charset="2"/>
        <a:buChar char="§"/>
        <a:defRPr kumimoji="0"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>
            <a:spLocks noChangeArrowheads="1"/>
          </p:cNvSpPr>
          <p:nvPr userDrawn="1"/>
        </p:nvSpPr>
        <p:spPr bwMode="auto">
          <a:xfrm>
            <a:off x="144000" y="6407150"/>
            <a:ext cx="8820000" cy="311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200" baseline="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550150" y="6404984"/>
            <a:ext cx="12860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de-DE" sz="12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fld id="{5127C7C4-3C58-4BBE-A954-834198B380EC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22669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de-DE" dirty="0" smtClean="0"/>
              <a:t>www.bundeskartellamt.de</a:t>
            </a:r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39446" y="139700"/>
            <a:ext cx="8833104" cy="6578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4800" y="406400"/>
            <a:ext cx="8534400" cy="59118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21" name="Rechteck 20"/>
          <p:cNvSpPr>
            <a:spLocks noChangeArrowheads="1"/>
          </p:cNvSpPr>
          <p:nvPr userDrawn="1"/>
        </p:nvSpPr>
        <p:spPr bwMode="auto">
          <a:xfrm>
            <a:off x="133200" y="139700"/>
            <a:ext cx="8838000" cy="177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200" baseline="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" name="Foliennummernplatzhalter 26"/>
          <p:cNvSpPr>
            <a:spLocks noGrp="1"/>
          </p:cNvSpPr>
          <p:nvPr>
            <p:ph type="sldNum" sz="quarter" idx="4"/>
          </p:nvPr>
        </p:nvSpPr>
        <p:spPr>
          <a:xfrm>
            <a:off x="215900" y="41275"/>
            <a:ext cx="622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l"/>
            <a:fld id="{F5FB9307-35A4-4FD1-B390-E50218CD2468}" type="slidenum">
              <a:rPr lang="de-DE" smtClean="0"/>
              <a:pPr algn="l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>
    <p:fade/>
  </p:transition>
  <p:hf hdr="0"/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lnSpc>
          <a:spcPct val="100000"/>
        </a:lnSpc>
        <a:spcBef>
          <a:spcPct val="20000"/>
        </a:spcBef>
        <a:buClr>
          <a:srgbClr val="C00000"/>
        </a:buClr>
        <a:buSzPct val="85000"/>
        <a:buFont typeface="Wingdings" pitchFamily="2" charset="2"/>
        <a:buChar char="§"/>
        <a:defRPr kumimoji="0" sz="2700" kern="1200" cap="none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548640" indent="-274320" algn="l" rtl="0" eaLnBrk="1" latinLnBrk="0" hangingPunct="1">
        <a:lnSpc>
          <a:spcPct val="100000"/>
        </a:lnSpc>
        <a:spcBef>
          <a:spcPct val="20000"/>
        </a:spcBef>
        <a:buClr>
          <a:srgbClr val="C00000"/>
        </a:buClr>
        <a:buSzPct val="70000"/>
        <a:buFont typeface="Wingdings" pitchFamily="2" charset="2"/>
        <a:buChar char="§"/>
        <a:defRPr kumimoji="0"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00000"/>
        </a:lnSpc>
        <a:spcBef>
          <a:spcPct val="20000"/>
        </a:spcBef>
        <a:buClr>
          <a:schemeClr val="bg1">
            <a:lumMod val="50000"/>
          </a:schemeClr>
        </a:buClr>
        <a:buSzPct val="75000"/>
        <a:buFont typeface="Verdana" pitchFamily="34" charset="0"/>
        <a:buChar char="–"/>
        <a:defRPr kumimoji="0"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00000"/>
        </a:lnSpc>
        <a:spcBef>
          <a:spcPct val="20000"/>
        </a:spcBef>
        <a:buClr>
          <a:schemeClr val="tx1">
            <a:lumMod val="65000"/>
            <a:lumOff val="35000"/>
          </a:schemeClr>
        </a:buClr>
        <a:buSzPct val="70000"/>
        <a:buFont typeface="Wingdings" pitchFamily="2" charset="2"/>
        <a:buChar char="§"/>
        <a:defRPr kumimoji="0"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00000"/>
        </a:lnSpc>
        <a:spcBef>
          <a:spcPct val="20000"/>
        </a:spcBef>
        <a:buClr>
          <a:schemeClr val="tx1">
            <a:lumMod val="65000"/>
            <a:lumOff val="35000"/>
          </a:schemeClr>
        </a:buClr>
        <a:buSzPct val="75000"/>
        <a:buFont typeface="Wingdings" pitchFamily="2" charset="2"/>
        <a:buChar char="§"/>
        <a:defRPr kumimoji="0"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ndeskartellamt.de/SharedDocs/Entscheidung/DE/Entscheidungen/Kartellverbot/2014/B4-9-11.pdf?__blob=publicationFile&amp;v=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Dr. Thomas Mehler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Bundeskartellamt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5549900" y="5643420"/>
            <a:ext cx="3333750" cy="701731"/>
          </a:xfrm>
        </p:spPr>
        <p:txBody>
          <a:bodyPr/>
          <a:lstStyle/>
          <a:p>
            <a:pPr indent="0"/>
            <a:r>
              <a:rPr lang="de-DE" dirty="0" smtClean="0">
                <a:solidFill>
                  <a:schemeClr val="tx1"/>
                </a:solidFill>
              </a:rPr>
              <a:t>Beisitzender der </a:t>
            </a:r>
          </a:p>
          <a:p>
            <a:pPr indent="0"/>
            <a:r>
              <a:rPr lang="de-DE" dirty="0" smtClean="0">
                <a:solidFill>
                  <a:schemeClr val="tx1"/>
                </a:solidFill>
              </a:rPr>
              <a:t>4. Beschlussabteilung 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96525" y="413665"/>
            <a:ext cx="8534400" cy="921046"/>
          </a:xfrm>
        </p:spPr>
        <p:txBody>
          <a:bodyPr/>
          <a:lstStyle/>
          <a:p>
            <a:r>
              <a:rPr lang="de-DE" dirty="0" smtClean="0"/>
              <a:t>5 Jahre ZAG</a:t>
            </a:r>
            <a:br>
              <a:rPr lang="de-DE" dirty="0" smtClean="0"/>
            </a:br>
            <a:r>
              <a:rPr lang="de-DE" dirty="0" smtClean="0"/>
              <a:t>Symposium des BVZI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Zum Wettbewerb im Kartenmarkt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>
          <a:xfrm>
            <a:off x="2231740" y="3474005"/>
            <a:ext cx="4711700" cy="8445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dirty="0" smtClean="0"/>
              <a:t>3. Juni 2014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10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Wettbewerbliche Bedenken bestehen gegen multilaterale Interbanken-Entgelte in Vier-Parteien-Systemen</a:t>
            </a:r>
          </a:p>
          <a:p>
            <a:r>
              <a:rPr lang="de-DE" dirty="0" smtClean="0"/>
              <a:t>Regulierungsdiskussion auf europäischer Ebene</a:t>
            </a:r>
          </a:p>
          <a:p>
            <a:r>
              <a:rPr lang="de-DE" dirty="0" smtClean="0"/>
              <a:t>Beobachtung des Fortgangs der Diskussion vor weiteren kartellrechtlichen Schritten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Kreditkarten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11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Text der electronic cash-Entscheidung:</a:t>
            </a:r>
          </a:p>
          <a:p>
            <a:pPr>
              <a:buNone/>
            </a:pPr>
            <a:r>
              <a:rPr lang="de-DE" sz="900" dirty="0" smtClean="0">
                <a:latin typeface="Arial" pitchFamily="34" charset="0"/>
                <a:hlinkClick r:id="rId2"/>
              </a:rPr>
              <a:t>http://www.bundeskartellamt.de/SharedDocs/Entscheidung/DE/Entscheidungen/Kartellverbot/2014/B4-9-11.pdf?__blob=publicationFile&amp;v=2</a:t>
            </a:r>
          </a:p>
          <a:p>
            <a:r>
              <a:rPr lang="de-DE" dirty="0" smtClean="0"/>
              <a:t>Fallbericht zur electronic cash-Entscheidung</a:t>
            </a:r>
          </a:p>
          <a:p>
            <a:pPr>
              <a:buNone/>
            </a:pPr>
            <a:r>
              <a:rPr lang="de-DE" sz="900" dirty="0" smtClean="0">
                <a:latin typeface="Arial" pitchFamily="34" charset="0"/>
                <a:hlinkClick r:id="rId2"/>
              </a:rPr>
              <a:t> http://www.bundeskartellamt.de/SharedDocs/Entscheidung/DE/Fallberichte/Kartellverbot/2014/B4-9-11.pdf?__blob=publicationFile&amp;v=2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Informationen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2393950" y="2078335"/>
            <a:ext cx="4178300" cy="923330"/>
          </a:xfrm>
        </p:spPr>
        <p:txBody>
          <a:bodyPr/>
          <a:lstStyle/>
          <a:p>
            <a:r>
              <a:rPr lang="de-DE" dirty="0" smtClean="0"/>
              <a:t>Zum Wettbewerb im Kartenmarkt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Dr. Thomas Mehler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Bundeskartellamt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5549900" y="5607050"/>
            <a:ext cx="3333750" cy="701731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Beisitzender der</a:t>
            </a:r>
          </a:p>
          <a:p>
            <a:r>
              <a:rPr lang="de-DE" dirty="0" smtClean="0"/>
              <a:t>4. Beschlussabteilung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01752" y="278650"/>
            <a:ext cx="8534400" cy="1170130"/>
          </a:xfrm>
        </p:spPr>
        <p:txBody>
          <a:bodyPr/>
          <a:lstStyle/>
          <a:p>
            <a:r>
              <a:rPr lang="de-DE" dirty="0" smtClean="0"/>
              <a:t>5 Jahre ZAG</a:t>
            </a:r>
            <a:br>
              <a:rPr lang="de-DE" dirty="0" smtClean="0"/>
            </a:br>
            <a:r>
              <a:rPr lang="de-DE" dirty="0" smtClean="0"/>
              <a:t>Symposium des BVZI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8"/>
          </p:nvPr>
        </p:nvSpPr>
        <p:spPr>
          <a:xfrm>
            <a:off x="215900" y="1493785"/>
            <a:ext cx="622300" cy="135015"/>
          </a:xfrm>
          <a:solidFill>
            <a:schemeClr val="accent5"/>
          </a:solidFill>
        </p:spPr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12</a:t>
            </a:fld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electronic cash</a:t>
            </a:r>
          </a:p>
          <a:p>
            <a:pPr lvl="1"/>
            <a:r>
              <a:rPr lang="de-DE" dirty="0" smtClean="0"/>
              <a:t>Grundsätzliche kartellrechtliche Bewertung</a:t>
            </a:r>
          </a:p>
          <a:p>
            <a:pPr lvl="1"/>
            <a:r>
              <a:rPr lang="de-DE" dirty="0" smtClean="0"/>
              <a:t>Verfahrensschritte / </a:t>
            </a:r>
            <a:r>
              <a:rPr lang="de-DE" dirty="0" err="1" smtClean="0"/>
              <a:t>Zusagenangebote</a:t>
            </a:r>
            <a:r>
              <a:rPr lang="de-DE" dirty="0" smtClean="0"/>
              <a:t> der Beteiligten</a:t>
            </a:r>
          </a:p>
          <a:p>
            <a:pPr lvl="1"/>
            <a:r>
              <a:rPr lang="de-DE" dirty="0" smtClean="0"/>
              <a:t>Zusagen-Entscheidung vom 8. April 2014</a:t>
            </a:r>
          </a:p>
          <a:p>
            <a:r>
              <a:rPr lang="de-DE" dirty="0" smtClean="0"/>
              <a:t>Kreditkarten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215900" y="1493785"/>
            <a:ext cx="622300" cy="135015"/>
          </a:xfrm>
          <a:solidFill>
            <a:schemeClr val="accent5"/>
          </a:solidFill>
        </p:spPr>
        <p:txBody>
          <a:bodyPr/>
          <a:lstStyle/>
          <a:p>
            <a:pPr algn="l"/>
            <a:fld id="{3F556D83-B6CB-4AB9-AD28-5913092F3409}" type="slidenum">
              <a:rPr lang="de-DE" smtClean="0"/>
              <a:pPr algn="l"/>
              <a:t>2</a:t>
            </a:fld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3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Kartellrechtliche Bewertung</a:t>
            </a:r>
          </a:p>
          <a:p>
            <a:pPr lvl="1"/>
            <a:r>
              <a:rPr lang="de-DE" dirty="0" smtClean="0"/>
              <a:t>Verstoß des einheitlichen Händlerentgelts gegen Art. 101 Abs. 1 AEUV, § 1 GWB</a:t>
            </a:r>
          </a:p>
          <a:p>
            <a:pPr lvl="1"/>
            <a:r>
              <a:rPr lang="de-DE" dirty="0" smtClean="0"/>
              <a:t>Wettbewerbsdruck auf das Händlerentgelt im Wesentlichen durch das Elektronische Lastschriftverfahren (ELV)</a:t>
            </a:r>
          </a:p>
          <a:p>
            <a:pPr lvl="1"/>
            <a:r>
              <a:rPr lang="de-DE" dirty="0" smtClean="0"/>
              <a:t>Aus Sicht der Akzeptanzstelle sind die Co-</a:t>
            </a:r>
            <a:r>
              <a:rPr lang="de-DE" dirty="0" err="1" smtClean="0"/>
              <a:t>Badging</a:t>
            </a:r>
            <a:r>
              <a:rPr lang="de-DE" dirty="0" smtClean="0"/>
              <a:t>-Systeme keine Alternative</a:t>
            </a:r>
          </a:p>
          <a:p>
            <a:pPr lvl="1"/>
            <a:r>
              <a:rPr lang="de-DE" dirty="0" smtClean="0"/>
              <a:t>Bezweckte Beschränkung des Preiswettbewerbs durch das einheitliche Händlerentgelt</a:t>
            </a:r>
          </a:p>
          <a:p>
            <a:pPr lvl="1"/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(1)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4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de-DE" dirty="0" smtClean="0"/>
              <a:t>keine objektive Notwendigkeit für ein einheitliches Händlerentgelt</a:t>
            </a:r>
          </a:p>
          <a:p>
            <a:pPr lvl="2"/>
            <a:r>
              <a:rPr lang="de-DE" dirty="0" smtClean="0"/>
              <a:t>nicht notwendig zum Schutz vor nachträglicher Preisfestsetzung: zulässig sind nur (vorab) vereinbarte Entgelte</a:t>
            </a:r>
          </a:p>
          <a:p>
            <a:pPr lvl="2"/>
            <a:r>
              <a:rPr lang="de-DE" dirty="0" smtClean="0"/>
              <a:t>nicht notwendig zum Schutz von Erträgen der </a:t>
            </a:r>
            <a:r>
              <a:rPr lang="de-DE" dirty="0" err="1" smtClean="0"/>
              <a:t>Emittentenseite</a:t>
            </a:r>
            <a:r>
              <a:rPr lang="de-DE" dirty="0" smtClean="0"/>
              <a:t>: Entgeltvereinbarungen zwischen Emittenten und Händlern (bzw. den jeweiligen „</a:t>
            </a:r>
            <a:r>
              <a:rPr lang="de-DE" dirty="0" err="1" smtClean="0"/>
              <a:t>Konzentratoren</a:t>
            </a:r>
            <a:r>
              <a:rPr lang="de-DE" dirty="0" smtClean="0"/>
              <a:t>“) sind möglich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(2)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5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Verhandlung des Händlerentgelts</a:t>
            </a:r>
          </a:p>
          <a:p>
            <a:pPr lvl="1"/>
            <a:r>
              <a:rPr lang="de-DE" dirty="0" smtClean="0"/>
              <a:t>Bislang Preisvereinbarungen im Wesentlichen als Rabatte auf das einheitliche Händlerentgelt</a:t>
            </a:r>
          </a:p>
          <a:p>
            <a:pPr lvl="1"/>
            <a:r>
              <a:rPr lang="de-DE" dirty="0" smtClean="0"/>
              <a:t>Trotz „Öffnungsklausel“ nach wie vor relativ großes Segment ohne bilaterale Entgeltverhandlungen</a:t>
            </a:r>
          </a:p>
          <a:p>
            <a:pPr lvl="1"/>
            <a:r>
              <a:rPr lang="de-DE" dirty="0" smtClean="0"/>
              <a:t>Nach Wegfall des einheitlichen Händlerentgelts müssen auch für diesen Bereich Entgeltvereinbarungen getroffen werden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(3)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6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Marktstruktur</a:t>
            </a:r>
          </a:p>
          <a:p>
            <a:pPr lvl="1"/>
            <a:r>
              <a:rPr lang="de-DE" dirty="0" smtClean="0"/>
              <a:t>Große Emittenten und große Händler verhandeln selbst</a:t>
            </a:r>
          </a:p>
          <a:p>
            <a:pPr lvl="1"/>
            <a:r>
              <a:rPr lang="de-DE" dirty="0" smtClean="0"/>
              <a:t>Auf </a:t>
            </a:r>
            <a:r>
              <a:rPr lang="de-DE" dirty="0" err="1" smtClean="0"/>
              <a:t>Emittentenseite</a:t>
            </a:r>
            <a:r>
              <a:rPr lang="de-DE" dirty="0" smtClean="0"/>
              <a:t> übernehmen Verbände bzw. Zentralinstitute eine </a:t>
            </a:r>
            <a:r>
              <a:rPr lang="de-DE" dirty="0" err="1" smtClean="0"/>
              <a:t>Konzentratorfunktion</a:t>
            </a:r>
            <a:endParaRPr lang="de-DE" dirty="0" smtClean="0"/>
          </a:p>
          <a:p>
            <a:pPr lvl="1"/>
            <a:r>
              <a:rPr lang="de-DE" dirty="0" smtClean="0"/>
              <a:t>Auf Akzeptanzseite können Netzbetreiber, aber auch Kooperationen von Händlern Entgeltvereinbarungen treffen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(4)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7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Verfahrensschritte / </a:t>
            </a:r>
            <a:r>
              <a:rPr lang="de-DE" dirty="0" err="1" smtClean="0"/>
              <a:t>Zusagenangebote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Einleitung des Verfahrens im Januar 2011</a:t>
            </a:r>
          </a:p>
          <a:p>
            <a:pPr lvl="1"/>
            <a:r>
              <a:rPr lang="de-DE" dirty="0" smtClean="0"/>
              <a:t>Erster Vorschlag der kreditwirtschaftlichen Spitzenverbände April / Mai 2011 („Öffnungsklausel“ unter Beibehaltung der allgemeinen Akzeptanzpflicht; langfristig Übergang zu </a:t>
            </a:r>
            <a:r>
              <a:rPr lang="de-DE" dirty="0" err="1" smtClean="0"/>
              <a:t>emittentenspezifischen</a:t>
            </a:r>
            <a:r>
              <a:rPr lang="de-DE" dirty="0" smtClean="0"/>
              <a:t> Entgelten)</a:t>
            </a:r>
          </a:p>
          <a:p>
            <a:pPr lvl="1"/>
            <a:r>
              <a:rPr lang="de-DE" dirty="0" smtClean="0"/>
              <a:t>Ergebnis des Markttests im Dezember 2011</a:t>
            </a:r>
          </a:p>
          <a:p>
            <a:pPr lvl="1"/>
            <a:r>
              <a:rPr lang="de-DE" dirty="0" smtClean="0"/>
              <a:t>Neufassung des electronic cash-Vertragswerkes im Januar 2013 in Kraft gesetzt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(5)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8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de-DE" dirty="0" smtClean="0"/>
              <a:t>Mitteilung der kartellrechtlichen Bedenken im Mai 2013</a:t>
            </a:r>
          </a:p>
          <a:p>
            <a:pPr lvl="1"/>
            <a:r>
              <a:rPr lang="de-DE" dirty="0" smtClean="0"/>
              <a:t>Zweiter Vorschlag der kreditwirtschaftlichen Spitzenverbände August 2013 (Abschaffung des einheitlichen Händlerentgelts, Einführung von „ad-hoc-Entgeltvereinbarungen“)</a:t>
            </a:r>
          </a:p>
          <a:p>
            <a:pPr lvl="1"/>
            <a:r>
              <a:rPr lang="de-DE" dirty="0" smtClean="0"/>
              <a:t>Ergebnis des Markttests / Mitteilung der fortbestehenden kartellrechtlichen Bedenken im Dezember 2013</a:t>
            </a:r>
          </a:p>
          <a:p>
            <a:pPr lvl="1"/>
            <a:r>
              <a:rPr lang="de-DE" dirty="0" smtClean="0"/>
              <a:t>Angebot von Verpflichtungszusagen zur Abwendung einer kartellbehördlichen Verfügung im März 2014</a:t>
            </a:r>
          </a:p>
          <a:p>
            <a:pPr lvl="1"/>
            <a:r>
              <a:rPr lang="de-DE" dirty="0" err="1" smtClean="0"/>
              <a:t>Zusagenentscheidung</a:t>
            </a:r>
            <a:r>
              <a:rPr lang="de-DE" dirty="0" smtClean="0"/>
              <a:t> (§ 32 b GWB) 8. April 2014</a:t>
            </a:r>
          </a:p>
          <a:p>
            <a:pPr lvl="1">
              <a:buNone/>
            </a:pP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(6)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www.bundeskartellamt.de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7D41-D716-4350-AA63-BA9C30FA74C2}" type="datetime1">
              <a:rPr lang="de-DE" smtClean="0"/>
              <a:pPr/>
              <a:t>03.06.2014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F5FB9307-35A4-4FD1-B390-E50218CD2468}" type="slidenum">
              <a:rPr lang="de-DE" smtClean="0"/>
              <a:pPr algn="l"/>
              <a:t>9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Zusagen der kreditwirtschaftlichen Spitzenverbände</a:t>
            </a:r>
          </a:p>
          <a:p>
            <a:pPr lvl="1"/>
            <a:r>
              <a:rPr lang="de-DE" dirty="0" smtClean="0"/>
              <a:t>Aufhebung des einheitlichen Händlerentgelts</a:t>
            </a:r>
          </a:p>
          <a:p>
            <a:pPr lvl="1"/>
            <a:r>
              <a:rPr lang="de-DE" dirty="0" smtClean="0"/>
              <a:t>Beendigung der Abrechnung des einheitlichen Händlerentgelts</a:t>
            </a:r>
          </a:p>
          <a:p>
            <a:pPr lvl="1"/>
            <a:r>
              <a:rPr lang="de-DE" dirty="0" smtClean="0"/>
              <a:t>Künftig nur noch Abrechnung von electronic cash-Transaktionen auf Basis vereinbarter Entgelte</a:t>
            </a:r>
          </a:p>
          <a:p>
            <a:r>
              <a:rPr lang="de-DE" dirty="0" smtClean="0"/>
              <a:t>Umsetzung der Zusagen ist Sache der Verbände, insbesondere</a:t>
            </a:r>
          </a:p>
          <a:p>
            <a:pPr lvl="1"/>
            <a:r>
              <a:rPr lang="de-DE" dirty="0" smtClean="0"/>
              <a:t>Abrechnungsstruktur für verhandelte Entgelte</a:t>
            </a:r>
          </a:p>
          <a:p>
            <a:pPr lvl="1"/>
            <a:r>
              <a:rPr lang="de-DE" dirty="0" smtClean="0"/>
              <a:t>Ablehnung von Transaktionen ohne Entgeltvereinbarung</a:t>
            </a:r>
          </a:p>
          <a:p>
            <a:r>
              <a:rPr lang="de-DE" dirty="0" smtClean="0"/>
              <a:t>Netzbetreiber werden (neben Händler-Kooperationen) wesentliche Rolle als Händler-</a:t>
            </a:r>
            <a:r>
              <a:rPr lang="de-DE" dirty="0" err="1" smtClean="0"/>
              <a:t>Konzentratoren</a:t>
            </a:r>
            <a:r>
              <a:rPr lang="de-DE" dirty="0" smtClean="0"/>
              <a:t> spielen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electronic cash (7)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1 BKARTA">
  <a:themeElements>
    <a:clrScheme name="BKartA">
      <a:dk1>
        <a:sysClr val="windowText" lastClr="000000"/>
      </a:dk1>
      <a:lt1>
        <a:srgbClr val="FFFFFF"/>
      </a:lt1>
      <a:dk2>
        <a:srgbClr val="548BB7"/>
      </a:dk2>
      <a:lt2>
        <a:srgbClr val="E9F0F6"/>
      </a:lt2>
      <a:accent1>
        <a:srgbClr val="345D7E"/>
      </a:accent1>
      <a:accent2>
        <a:srgbClr val="719FC4"/>
      </a:accent2>
      <a:accent3>
        <a:srgbClr val="D8D8D8"/>
      </a:accent3>
      <a:accent4>
        <a:srgbClr val="D8B25C"/>
      </a:accent4>
      <a:accent5>
        <a:srgbClr val="C00000"/>
      </a:accent5>
      <a:accent6>
        <a:srgbClr val="968C8C"/>
      </a:accent6>
      <a:hlink>
        <a:srgbClr val="002A7E"/>
      </a:hlink>
      <a:folHlink>
        <a:srgbClr val="00206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 2 BKARTA ohne Kopf">
  <a:themeElements>
    <a:clrScheme name="BKartA">
      <a:dk1>
        <a:sysClr val="windowText" lastClr="000000"/>
      </a:dk1>
      <a:lt1>
        <a:srgbClr val="FFFFFF"/>
      </a:lt1>
      <a:dk2>
        <a:srgbClr val="548BB7"/>
      </a:dk2>
      <a:lt2>
        <a:srgbClr val="E9F0F6"/>
      </a:lt2>
      <a:accent1>
        <a:srgbClr val="345D7E"/>
      </a:accent1>
      <a:accent2>
        <a:srgbClr val="719FC4"/>
      </a:accent2>
      <a:accent3>
        <a:srgbClr val="D8D8D8"/>
      </a:accent3>
      <a:accent4>
        <a:srgbClr val="D8B25C"/>
      </a:accent4>
      <a:accent5>
        <a:srgbClr val="C00000"/>
      </a:accent5>
      <a:accent6>
        <a:srgbClr val="968C8C"/>
      </a:accent6>
      <a:hlink>
        <a:srgbClr val="002A7E"/>
      </a:hlink>
      <a:folHlink>
        <a:srgbClr val="00206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501</Words>
  <Application>Microsoft Office PowerPoint</Application>
  <PresentationFormat>Bildschirmpräsentation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Master 1 BKARTA</vt:lpstr>
      <vt:lpstr>Master 2 BKARTA ohne Kopf</vt:lpstr>
      <vt:lpstr>5 Jahre ZAG Symposium des BVZI</vt:lpstr>
      <vt:lpstr>Übersicht</vt:lpstr>
      <vt:lpstr>electronic cash (1)</vt:lpstr>
      <vt:lpstr>electronic cash (2)</vt:lpstr>
      <vt:lpstr>electronic cash (3)</vt:lpstr>
      <vt:lpstr>electronic cash (4)</vt:lpstr>
      <vt:lpstr>electronic cash (5)</vt:lpstr>
      <vt:lpstr>electronic cash (6)</vt:lpstr>
      <vt:lpstr>electronic cash (7)</vt:lpstr>
      <vt:lpstr>Kreditkarten</vt:lpstr>
      <vt:lpstr>Weiterführende Informationen</vt:lpstr>
      <vt:lpstr>5 Jahre ZAG Symposium des BVZI</vt:lpstr>
    </vt:vector>
  </TitlesOfParts>
  <Company>KARTELLAMT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janusch</dc:creator>
  <cp:lastModifiedBy>Barbara Füller</cp:lastModifiedBy>
  <cp:revision>187</cp:revision>
  <dcterms:created xsi:type="dcterms:W3CDTF">2009-11-10T08:38:20Z</dcterms:created>
  <dcterms:modified xsi:type="dcterms:W3CDTF">2014-06-03T08:16:12Z</dcterms:modified>
</cp:coreProperties>
</file>